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2"/>
  </p:notesMasterIdLst>
  <p:sldIdLst>
    <p:sldId id="411" r:id="rId2"/>
    <p:sldId id="285" r:id="rId3"/>
    <p:sldId id="282" r:id="rId4"/>
    <p:sldId id="283" r:id="rId5"/>
    <p:sldId id="317" r:id="rId6"/>
    <p:sldId id="314" r:id="rId7"/>
    <p:sldId id="334" r:id="rId8"/>
    <p:sldId id="335" r:id="rId9"/>
    <p:sldId id="338" r:id="rId10"/>
    <p:sldId id="336" r:id="rId11"/>
    <p:sldId id="337" r:id="rId12"/>
    <p:sldId id="339" r:id="rId13"/>
    <p:sldId id="315" r:id="rId14"/>
    <p:sldId id="316" r:id="rId15"/>
    <p:sldId id="319" r:id="rId16"/>
    <p:sldId id="321" r:id="rId17"/>
    <p:sldId id="322" r:id="rId18"/>
    <p:sldId id="324" r:id="rId19"/>
    <p:sldId id="326" r:id="rId20"/>
    <p:sldId id="327" r:id="rId21"/>
    <p:sldId id="328" r:id="rId22"/>
    <p:sldId id="329" r:id="rId23"/>
    <p:sldId id="331" r:id="rId24"/>
    <p:sldId id="340" r:id="rId25"/>
    <p:sldId id="341" r:id="rId26"/>
    <p:sldId id="344" r:id="rId27"/>
    <p:sldId id="343" r:id="rId28"/>
    <p:sldId id="345" r:id="rId29"/>
    <p:sldId id="346" r:id="rId30"/>
    <p:sldId id="347" r:id="rId31"/>
    <p:sldId id="332" r:id="rId32"/>
    <p:sldId id="412" r:id="rId33"/>
    <p:sldId id="348" r:id="rId34"/>
    <p:sldId id="413" r:id="rId35"/>
    <p:sldId id="333" r:id="rId36"/>
    <p:sldId id="342" r:id="rId37"/>
    <p:sldId id="414" r:id="rId38"/>
    <p:sldId id="271" r:id="rId39"/>
    <p:sldId id="415" r:id="rId40"/>
    <p:sldId id="416" r:id="rId41"/>
    <p:sldId id="318" r:id="rId42"/>
    <p:sldId id="417" r:id="rId43"/>
    <p:sldId id="418" r:id="rId44"/>
    <p:sldId id="419" r:id="rId45"/>
    <p:sldId id="420" r:id="rId46"/>
    <p:sldId id="421" r:id="rId47"/>
    <p:sldId id="320" r:id="rId48"/>
    <p:sldId id="422" r:id="rId49"/>
    <p:sldId id="423" r:id="rId50"/>
    <p:sldId id="359" r:id="rId51"/>
    <p:sldId id="360" r:id="rId52"/>
    <p:sldId id="361" r:id="rId53"/>
    <p:sldId id="362" r:id="rId54"/>
    <p:sldId id="363" r:id="rId55"/>
    <p:sldId id="323" r:id="rId56"/>
    <p:sldId id="424" r:id="rId57"/>
    <p:sldId id="425" r:id="rId58"/>
    <p:sldId id="325" r:id="rId59"/>
    <p:sldId id="426" r:id="rId60"/>
    <p:sldId id="427" r:id="rId61"/>
    <p:sldId id="349" r:id="rId62"/>
    <p:sldId id="354" r:id="rId63"/>
    <p:sldId id="355" r:id="rId64"/>
    <p:sldId id="350" r:id="rId65"/>
    <p:sldId id="351" r:id="rId66"/>
    <p:sldId id="352" r:id="rId67"/>
    <p:sldId id="353" r:id="rId68"/>
    <p:sldId id="356" r:id="rId69"/>
    <p:sldId id="428" r:id="rId70"/>
    <p:sldId id="429" r:id="rId71"/>
  </p:sldIdLst>
  <p:sldSz cx="12192000" cy="6858000"/>
  <p:notesSz cx="6858000" cy="9144000"/>
  <p:embeddedFontLst>
    <p:embeddedFont>
      <p:font typeface="Calibri" panose="020F0502020204030204" pitchFamily="34" charset="0"/>
      <p:regular r:id="rId73"/>
      <p:bold r:id="rId74"/>
      <p:italic r:id="rId75"/>
      <p:boldItalic r:id="rId76"/>
    </p:embeddedFont>
    <p:embeddedFont>
      <p:font typeface="Calibri Light" panose="020F0302020204030204" pitchFamily="34" charset="0"/>
      <p:regular r:id="rId77"/>
      <p:italic r:id="rId78"/>
    </p:embeddedFont>
    <p:embeddedFont>
      <p:font typeface="Cambria Math" panose="02040503050406030204" pitchFamily="18" charset="0"/>
      <p:regular r:id="rId79"/>
    </p:embeddedFont>
    <p:embeddedFont>
      <p:font typeface="Cormorant" panose="020B0604020202020204" charset="-52"/>
      <p:regular r:id="rId80"/>
    </p:embeddedFont>
    <p:embeddedFont>
      <p:font typeface="Menlo" panose="020B0604020202020204" charset="0"/>
      <p:regular r:id="rId8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5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2.fntdata"/><Relationship Id="rId79" Type="http://schemas.openxmlformats.org/officeDocument/2006/relationships/font" Target="fonts/font7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80" Type="http://schemas.openxmlformats.org/officeDocument/2006/relationships/font" Target="fonts/font8.fntdata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font" Target="fonts/font3.fntdata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1.fntdata"/><Relationship Id="rId78" Type="http://schemas.openxmlformats.org/officeDocument/2006/relationships/font" Target="fonts/font6.fntdata"/><Relationship Id="rId8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4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90481-D700-4E61-AF0A-62878B3E1CA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78423-1FBE-46CA-BC4A-FC0CA7D945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824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358DC4-E491-4618-AC40-B9CD5CD44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6F5FE37-D3B6-4506-AB6E-CE3E3B3BA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930ECD5-BD04-4A58-ABA4-17E341406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1F988F-51BA-4EE0-B938-5469BF923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CBDC46-3138-462F-89D0-CE4887DBA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430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8EE0D5-EBFA-42BF-9D64-5B948A738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1C0518B-74AE-42BF-B453-282FE1B36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380C53-D893-44E3-A82C-D67B61847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AF7598-E91F-4A3E-BA77-6E738AEB6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0CA923-D6B6-4786-BED1-883BF71F2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9056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BE450E6-7AD4-47FB-A494-B956BE4D13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60950C5-9759-49BF-A799-75FBA8B513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D76C16-A101-4055-A6D5-19EBF85A7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305FCA-451C-4C58-9742-345AF4C31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8A2C58-BA9E-43F4-86A4-980F7694F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7669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3AA702-739B-4909-93EE-089F50B55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D89694-EF36-4F06-B4C0-31B2D1F5E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0277BE-0870-4870-B152-330D651C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125316-69D3-423C-A276-80AAEE0BE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8851B3-5E2E-4576-9204-901722ED8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5971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CAFFC8-1446-4246-BD77-0CB75B93B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FFF4D30-2129-4057-977C-47E936894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6504E9A-0DAE-4EA6-A943-893951CA2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343930-C38B-4AB9-B483-9D0761B17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0958EC-9CB7-44A3-84A0-E6B2539F6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9111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A3D1F9-5728-4857-A667-D2F4D998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6CC386-A056-4ED6-9E54-B136CF64D3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F6B198C-B1CD-46B0-934E-D3DA7F3191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39C972-4CD3-4FE0-BCA8-7B7A99465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64B058-F35F-45DC-8969-407643AE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7B9FCBE-4F5C-408E-9677-D37D62F0C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3615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03CC0A-5B77-40B2-BCEA-0CD8C072F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21303D0-7B22-441B-8FCE-9F2585855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60A6220-F7A0-43AE-86B9-7CFE4DBDA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FF23687-E002-4243-A7BA-6D290565ED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300F8D5-2B65-4E86-8AB6-A908A275A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EEBBA57-124C-4FB9-BCD4-B01C978CB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8C16AA6-1407-420F-A7F7-9C27FC267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7DAFACE-BD46-4C6C-8F1D-82540B8AB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7915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80292A-E1AC-42F2-9BB2-44C4B2525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39790D1-ADAA-4708-A34A-904D01DE8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E30D62B-EF71-4F12-91CE-42C878D92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59CC150-200C-4DCA-AA34-CCC91A616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2971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D205751-25F9-4559-A7D3-64842E662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488A3A1-2D73-441E-983B-74344FB1B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4FBC305-9144-4760-86AB-FC57627B4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9558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DDA818-C601-40EA-8FC3-EFE2F8F59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6E69EE-0404-427B-B020-0E7758604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CCDE3DF-D25C-41F3-A711-94EB4AD6FD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6F2837-B46A-40F2-9359-348C02A48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D21D55-E3BA-49BD-995D-A391229B4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5659F8-58EB-4360-81A1-DEF539586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0661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DC0076-5DEC-438D-AED4-916BD15B1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A83D435-F502-49BE-9095-9853F4E9FB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8BBBB2C-A7B8-4184-B1DF-135BE62C6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CFEE949-D23E-4A98-B8F7-8055AC84B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B0A62A8-51E2-4612-83D9-717FDF521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C79EAF6-84AC-4C10-9676-8E9614D28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631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3E939D-80DC-426A-AD10-FC598C57D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8DBF10-AFCD-4723-A0AC-9332D5416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D2C2E7-5CED-4264-8AF7-4BFD8E75E6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2A2D1-8202-4B5D-AC7E-8DFC9F170D63}" type="datetimeFigureOut">
              <a:rPr lang="ru-RU" smtClean="0"/>
              <a:t>22.02.2024 чт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711A17-CEAD-45EA-A01A-7498C196EA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675DA6-4EAD-449C-86DC-E3C65733E7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B6D51-3A8D-4BAE-8FAC-44B0EBFAE0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988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microsoft.com/office/2007/relationships/hdphoto" Target="../media/hdphoto2.wdp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2.wdp"/><Relationship Id="rId7" Type="http://schemas.openxmlformats.org/officeDocument/2006/relationships/image" Target="../media/image2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0.png"/><Relationship Id="rId5" Type="http://schemas.microsoft.com/office/2007/relationships/hdphoto" Target="../media/hdphoto3.wdp"/><Relationship Id="rId10" Type="http://schemas.microsoft.com/office/2007/relationships/hdphoto" Target="../media/hdphoto5.wdp"/><Relationship Id="rId4" Type="http://schemas.openxmlformats.org/officeDocument/2006/relationships/image" Target="../media/image26.png"/><Relationship Id="rId9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19749" y="2032840"/>
            <a:ext cx="8152496" cy="1795516"/>
          </a:xfrm>
        </p:spPr>
        <p:txBody>
          <a:bodyPr>
            <a:normAutofit fontScale="90000"/>
          </a:bodyPr>
          <a:lstStyle/>
          <a:p>
            <a:pPr defTabSz="457200"/>
            <a:r>
              <a:rPr lang="ru-RU" b="1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Архитектуры процессорных систем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2AF395B8-6AC7-4E67-BA04-C8C9C98B5C49}"/>
              </a:ext>
            </a:extLst>
          </p:cNvPr>
          <p:cNvSpPr txBox="1">
            <a:spLocks/>
          </p:cNvSpPr>
          <p:nvPr/>
        </p:nvSpPr>
        <p:spPr>
          <a:xfrm>
            <a:off x="1041618" y="5455320"/>
            <a:ext cx="10108758" cy="90608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/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Цикл из 8 лекций о цифровой схемотехнике, способах построения и архитектуре компьютеров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E391946-BEAC-4108-B06B-837252A1CD04}"/>
              </a:ext>
            </a:extLst>
          </p:cNvPr>
          <p:cNvSpPr txBox="1">
            <a:spLocks/>
          </p:cNvSpPr>
          <p:nvPr/>
        </p:nvSpPr>
        <p:spPr>
          <a:xfrm>
            <a:off x="1282804" y="4521882"/>
            <a:ext cx="9626386" cy="68102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/>
            <a:r>
              <a:rPr lang="ru-RU" sz="4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Лекция 2. Архитектура </a:t>
            </a:r>
            <a:r>
              <a:rPr lang="en-US" sz="4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RISC-V</a:t>
            </a:r>
            <a:endParaRPr lang="ru-RU" sz="4000" dirty="0">
              <a:solidFill>
                <a:schemeClr val="bg2">
                  <a:lumMod val="10000"/>
                </a:schemeClr>
              </a:solidFill>
              <a:latin typeface="HelveticaNeue LT CYR 57 Cond" panose="02000506050000020004" pitchFamily="2" charset="-52"/>
            </a:endParaRPr>
          </a:p>
        </p:txBody>
      </p:sp>
      <p:pic>
        <p:nvPicPr>
          <p:cNvPr id="6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E785057-CF99-470C-BD80-AABF20C042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33" b="32555"/>
          <a:stretch/>
        </p:blipFill>
        <p:spPr>
          <a:xfrm>
            <a:off x="4666087" y="496594"/>
            <a:ext cx="2859819" cy="105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610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08"/>
          <a:stretch/>
        </p:blipFill>
        <p:spPr>
          <a:xfrm>
            <a:off x="3896139" y="1690688"/>
            <a:ext cx="3265584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Выровненный доступ к памяти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0A43F77-BE3F-45B7-9949-549B646532D3}"/>
              </a:ext>
            </a:extLst>
          </p:cNvPr>
          <p:cNvSpPr/>
          <p:nvPr/>
        </p:nvSpPr>
        <p:spPr>
          <a:xfrm>
            <a:off x="6096000" y="3840480"/>
            <a:ext cx="805732" cy="4134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43ABA-47CB-4352-8645-C7D8F6F36178}"/>
              </a:ext>
            </a:extLst>
          </p:cNvPr>
          <p:cNvSpPr txBox="1"/>
          <p:nvPr/>
        </p:nvSpPr>
        <p:spPr>
          <a:xfrm>
            <a:off x="838200" y="3677882"/>
            <a:ext cx="2280036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dress =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0x8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 Half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C6A665E0-E1AC-43F9-9033-36A2F9158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051709"/>
              </p:ext>
            </p:extLst>
          </p:nvPr>
        </p:nvGraphicFramePr>
        <p:xfrm>
          <a:off x="8460188" y="3849094"/>
          <a:ext cx="2260628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157">
                  <a:extLst>
                    <a:ext uri="{9D8B030D-6E8A-4147-A177-3AD203B41FA5}">
                      <a16:colId xmlns:a16="http://schemas.microsoft.com/office/drawing/2014/main" val="79915138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95795574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1361011492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827928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67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2884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08"/>
          <a:stretch/>
        </p:blipFill>
        <p:spPr>
          <a:xfrm>
            <a:off x="3896139" y="1690688"/>
            <a:ext cx="3265584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Выровненный доступ к памяти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0A43F77-BE3F-45B7-9949-549B646532D3}"/>
              </a:ext>
            </a:extLst>
          </p:cNvPr>
          <p:cNvSpPr/>
          <p:nvPr/>
        </p:nvSpPr>
        <p:spPr>
          <a:xfrm>
            <a:off x="5322072" y="3840480"/>
            <a:ext cx="805732" cy="4134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43ABA-47CB-4352-8645-C7D8F6F36178}"/>
              </a:ext>
            </a:extLst>
          </p:cNvPr>
          <p:cNvSpPr txBox="1"/>
          <p:nvPr/>
        </p:nvSpPr>
        <p:spPr>
          <a:xfrm>
            <a:off x="838200" y="3677882"/>
            <a:ext cx="2280036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dress =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0xA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 Half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C6A665E0-E1AC-43F9-9033-36A2F9158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34779"/>
              </p:ext>
            </p:extLst>
          </p:nvPr>
        </p:nvGraphicFramePr>
        <p:xfrm>
          <a:off x="8460188" y="3849094"/>
          <a:ext cx="2260628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157">
                  <a:extLst>
                    <a:ext uri="{9D8B030D-6E8A-4147-A177-3AD203B41FA5}">
                      <a16:colId xmlns:a16="http://schemas.microsoft.com/office/drawing/2014/main" val="79915138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95795574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1361011492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827928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67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8497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08"/>
          <a:stretch/>
        </p:blipFill>
        <p:spPr>
          <a:xfrm>
            <a:off x="3896139" y="1690688"/>
            <a:ext cx="3265584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Выровненный доступ к памяти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0A43F77-BE3F-45B7-9949-549B646532D3}"/>
              </a:ext>
            </a:extLst>
          </p:cNvPr>
          <p:cNvSpPr/>
          <p:nvPr/>
        </p:nvSpPr>
        <p:spPr>
          <a:xfrm>
            <a:off x="5716988" y="4218276"/>
            <a:ext cx="379012" cy="4134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43ABA-47CB-4352-8645-C7D8F6F36178}"/>
              </a:ext>
            </a:extLst>
          </p:cNvPr>
          <p:cNvSpPr txBox="1"/>
          <p:nvPr/>
        </p:nvSpPr>
        <p:spPr>
          <a:xfrm>
            <a:off x="838200" y="3677882"/>
            <a:ext cx="2280036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dress =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0x6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 Byte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C6A665E0-E1AC-43F9-9033-36A2F9158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422660"/>
              </p:ext>
            </p:extLst>
          </p:nvPr>
        </p:nvGraphicFramePr>
        <p:xfrm>
          <a:off x="8460188" y="3849094"/>
          <a:ext cx="2260628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157">
                  <a:extLst>
                    <a:ext uri="{9D8B030D-6E8A-4147-A177-3AD203B41FA5}">
                      <a16:colId xmlns:a16="http://schemas.microsoft.com/office/drawing/2014/main" val="79915138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95795574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1361011492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827928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67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8458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Структура процессора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Язык ассемблера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E9103B4-10EA-4D3D-86B5-2B5F5A6EDD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89784" y="1825625"/>
                <a:ext cx="10064015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ru-RU" dirty="0">
                    <a:latin typeface="Cormorant" panose="00000500000000000000" pitchFamily="50" charset="-52"/>
                    <a:ea typeface="Menlo" panose="020B0609030804020204" pitchFamily="49" charset="0"/>
                    <a:cs typeface="Menlo" panose="020B0609030804020204" pitchFamily="49" charset="0"/>
                  </a:rPr>
                  <a:t>Каждый регистр фиксированного размера 32 бита</a:t>
                </a:r>
              </a:p>
              <a:p>
                <a:r>
                  <a:rPr lang="ru-RU" dirty="0">
                    <a:latin typeface="Cormorant" panose="00000500000000000000" pitchFamily="50" charset="-52"/>
                    <a:ea typeface="Menlo" panose="020B0609030804020204" pitchFamily="49" charset="0"/>
                    <a:cs typeface="Menlo" panose="020B0609030804020204" pitchFamily="49" charset="0"/>
                  </a:rPr>
                  <a:t>Количество регистров – 32</a:t>
                </a:r>
              </a:p>
              <a:p>
                <a:r>
                  <a:rPr lang="ru-RU" dirty="0">
                    <a:latin typeface="Cormorant" panose="00000500000000000000" pitchFamily="50" charset="-52"/>
                    <a:ea typeface="Menlo" panose="020B0609030804020204" pitchFamily="49" charset="0"/>
                    <a:cs typeface="Menlo" panose="020B0609030804020204" pitchFamily="49" charset="0"/>
                  </a:rPr>
                  <a:t>АЛУ выполняет операции между операндами, хранящимися в регистровом файле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Menlo" panose="020B0609030804020204" pitchFamily="49" charset="0"/>
                            <a:cs typeface="Menlo" panose="020B0609030804020204" pitchFamily="49" charset="0"/>
                          </a:rPr>
                          <m:t>𝑖</m:t>
                        </m:r>
                      </m:sub>
                    </m:sSub>
                    <m:r>
                      <a:rPr lang="ru-RU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←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𝑜𝑝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Menlo" panose="020B0609030804020204" pitchFamily="49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, </m:t>
                    </m:r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где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𝑜𝑝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+,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𝐴𝑁𝐷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𝑂𝑅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Menlo" panose="020B0609030804020204" pitchFamily="49" charset="0"/>
                          </a:rPr>
                          <m:t>,&lt;,&gt;,…</m:t>
                        </m:r>
                      </m:e>
                    </m:d>
                  </m:oMath>
                </a14:m>
                <a:endParaRPr lang="en-US" dirty="0"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endParaRPr>
              </a:p>
              <a:p>
                <a:r>
                  <a:rPr lang="ru-RU" dirty="0">
                    <a:latin typeface="Cormorant" panose="00000500000000000000" pitchFamily="50" charset="-52"/>
                    <a:ea typeface="Menlo" panose="020B0609030804020204" pitchFamily="49" charset="0"/>
                    <a:cs typeface="Menlo" panose="020B0609030804020204" pitchFamily="49" charset="0"/>
                  </a:rPr>
                  <a:t>Основная память может хранить гигабайты и хранит программы и данные</a:t>
                </a:r>
              </a:p>
              <a:p>
                <a:r>
                  <a:rPr lang="ru-RU" dirty="0">
                    <a:latin typeface="Cormorant" panose="00000500000000000000" pitchFamily="50" charset="-52"/>
                    <a:ea typeface="Menlo" panose="020B0609030804020204" pitchFamily="49" charset="0"/>
                    <a:cs typeface="Menlo" panose="020B0609030804020204" pitchFamily="49" charset="0"/>
                  </a:rPr>
                  <a:t>Данные можно перемещать между основной памятью и регистровым файлом</a:t>
                </a:r>
              </a:p>
              <a:p>
                <a:pPr lvl="1"/>
                <a:r>
                  <a:rPr lang="en-US" sz="1900" dirty="0" err="1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ld</a:t>
                </a:r>
                <a:r>
                  <a:rPr lang="en-US" sz="1900" dirty="0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 x M[addr]</a:t>
                </a:r>
              </a:p>
              <a:p>
                <a:pPr lvl="1"/>
                <a:r>
                  <a:rPr lang="en-US" sz="1900" dirty="0" err="1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st</a:t>
                </a:r>
                <a:r>
                  <a:rPr lang="en-US" sz="1900" dirty="0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 M[addr] x</a:t>
                </a:r>
                <a:endParaRPr lang="ru-RU" sz="19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2E9103B4-10EA-4D3D-86B5-2B5F5A6EDD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89784" y="1825625"/>
                <a:ext cx="10064015" cy="4351338"/>
              </a:xfrm>
              <a:blipFill>
                <a:blip r:embed="rId2"/>
                <a:stretch>
                  <a:fillRect l="-970" t="-280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19766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ЯВУ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vs 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язык ассемблера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5" y="2703444"/>
            <a:ext cx="4403350" cy="3807474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Примитивные арифметические и логические операции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Сложные типы и структуры данных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Сложная структура управления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– 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условные операторы, циклы, процедуры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Не подходит для прямой реализации в аппаратном обеспечении</a:t>
            </a:r>
            <a:endParaRPr lang="ru-RU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B6B6F7AE-3ACE-4748-A2E8-CB3E25BC0105}"/>
              </a:ext>
            </a:extLst>
          </p:cNvPr>
          <p:cNvSpPr txBox="1">
            <a:spLocks/>
          </p:cNvSpPr>
          <p:nvPr/>
        </p:nvSpPr>
        <p:spPr>
          <a:xfrm>
            <a:off x="6498867" y="2703444"/>
            <a:ext cx="4403350" cy="38074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Примитивные арифметические и логические операции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Примитивные структуры данных – биты и числа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Инструкции передачи управления</a:t>
            </a: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Разработан для непосредственного размещения в аппаратуру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утомительное программирование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66B6EBEA-4853-4DAA-8C97-2F5B5A729AC3}"/>
              </a:ext>
            </a:extLst>
          </p:cNvPr>
          <p:cNvSpPr txBox="1">
            <a:spLocks/>
          </p:cNvSpPr>
          <p:nvPr/>
        </p:nvSpPr>
        <p:spPr>
          <a:xfrm>
            <a:off x="1289783" y="1503487"/>
            <a:ext cx="4403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Язык высокого уровня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AA6448D-8F0D-439B-8819-5CA5F79119DF}"/>
              </a:ext>
            </a:extLst>
          </p:cNvPr>
          <p:cNvSpPr txBox="1">
            <a:spLocks/>
          </p:cNvSpPr>
          <p:nvPr/>
        </p:nvSpPr>
        <p:spPr>
          <a:xfrm>
            <a:off x="6498867" y="1503486"/>
            <a:ext cx="4403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Язык ассемблера</a:t>
            </a:r>
          </a:p>
        </p:txBody>
      </p:sp>
    </p:spTree>
    <p:extLst>
      <p:ext uri="{BB962C8B-B14F-4D97-AF65-F5344CB8AC3E}">
        <p14:creationId xmlns:p14="http://schemas.microsoft.com/office/powerpoint/2010/main" val="3079888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ISA: 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инструкции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03E3A244-EFAD-41EA-B0EE-265D395BA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Три типа операций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Вычислительные</a:t>
            </a:r>
            <a:r>
              <a:rPr lang="ru-RU" sz="28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– выполняют арифметические и логические операции над операндами в регистрах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Загрузки и сохранения </a:t>
            </a:r>
            <a:r>
              <a:rPr lang="ru-RU" sz="28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– перемещают данные между основной памятью и регистрами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Управления</a:t>
            </a:r>
            <a:r>
              <a:rPr lang="ru-RU" sz="28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выполнением программой – изменяют ход выполнения программы (условные переходы, циклы)</a:t>
            </a:r>
          </a:p>
        </p:txBody>
      </p:sp>
    </p:spTree>
    <p:extLst>
      <p:ext uri="{BB962C8B-B14F-4D97-AF65-F5344CB8AC3E}">
        <p14:creationId xmlns:p14="http://schemas.microsoft.com/office/powerpoint/2010/main" val="172840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Вычислительные инструкции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667250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Арифметические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ru-RU" b="1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сравнения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ru-RU" b="1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логические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и операции </a:t>
            </a:r>
            <a:r>
              <a:rPr lang="ru-RU" b="1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сдвига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Инструкции </a:t>
            </a:r>
            <a:r>
              <a:rPr lang="en-US" b="1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register-register</a:t>
            </a:r>
            <a:endParaRPr lang="ru-RU" b="1" dirty="0">
              <a:solidFill>
                <a:srgbClr val="C00000"/>
              </a:solidFill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2 источника регистров операндов</a:t>
            </a:r>
          </a:p>
          <a:p>
            <a:pPr lvl="2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1 регистр назначения</a:t>
            </a:r>
          </a:p>
          <a:p>
            <a:pPr lvl="2"/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Формат записи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ru-RU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опер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назнач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ru-RU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ист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1, </a:t>
            </a:r>
            <a:r>
              <a:rPr lang="ru-RU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ист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</a:t>
            </a:r>
          </a:p>
          <a:p>
            <a:pPr lvl="2"/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x3, x1, x2	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+ x2</a:t>
            </a:r>
          </a:p>
          <a:p>
            <a:pPr lvl="1"/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x1, x2	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</a:t>
            </a:r>
            <a:r>
              <a:rPr lang="en-US" sz="1800" b="1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 &lt; x2 </a:t>
            </a:r>
            <a:r>
              <a:rPr lang="en-US" sz="1800" b="1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then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 = 1 else x3 = 0</a:t>
            </a:r>
          </a:p>
          <a:p>
            <a:pPr lvl="1"/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and x3, x1, x2	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&amp; x2</a:t>
            </a:r>
          </a:p>
          <a:p>
            <a:pPr lvl="1"/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sll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x1, x2 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&lt;&lt; x2</a:t>
            </a:r>
            <a:endParaRPr lang="ru-RU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51687B9B-5881-4203-9EA1-DB9E92032A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3692419"/>
              </p:ext>
            </p:extLst>
          </p:nvPr>
        </p:nvGraphicFramePr>
        <p:xfrm>
          <a:off x="1570823" y="3494671"/>
          <a:ext cx="883743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9358">
                  <a:extLst>
                    <a:ext uri="{9D8B030D-6E8A-4147-A177-3AD203B41FA5}">
                      <a16:colId xmlns:a16="http://schemas.microsoft.com/office/drawing/2014/main" val="2896572410"/>
                    </a:ext>
                  </a:extLst>
                </a:gridCol>
                <a:gridCol w="2209358">
                  <a:extLst>
                    <a:ext uri="{9D8B030D-6E8A-4147-A177-3AD203B41FA5}">
                      <a16:colId xmlns:a16="http://schemas.microsoft.com/office/drawing/2014/main" val="3054177534"/>
                    </a:ext>
                  </a:extLst>
                </a:gridCol>
                <a:gridCol w="2209358">
                  <a:extLst>
                    <a:ext uri="{9D8B030D-6E8A-4147-A177-3AD203B41FA5}">
                      <a16:colId xmlns:a16="http://schemas.microsoft.com/office/drawing/2014/main" val="2134522560"/>
                    </a:ext>
                  </a:extLst>
                </a:gridCol>
                <a:gridCol w="2209358">
                  <a:extLst>
                    <a:ext uri="{9D8B030D-6E8A-4147-A177-3AD203B41FA5}">
                      <a16:colId xmlns:a16="http://schemas.microsoft.com/office/drawing/2014/main" val="2745750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Арифметические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Сравнения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Логические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Сдвига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80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add, sub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sltu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and, or,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xor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sll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srl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sra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440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0954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Инструкции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register-immediate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667250"/>
          </a:xfrm>
        </p:spPr>
        <p:txBody>
          <a:bodyPr>
            <a:normAutofit/>
          </a:bodyPr>
          <a:lstStyle/>
          <a:p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Один операнд находится в регистре, второй – маленькая константа, закодированная в инструкции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Формат записи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опер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назнач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ru-RU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ист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1, 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константа</a:t>
            </a:r>
          </a:p>
          <a:p>
            <a:pPr lvl="1"/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x3, x1, 3	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+ 3</a:t>
            </a:r>
          </a:p>
          <a:p>
            <a:pPr lvl="1"/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andi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x1, 3	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&amp; 3</a:t>
            </a:r>
          </a:p>
          <a:p>
            <a:pPr lvl="1"/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slli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x1, 3 	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x3 ← x1 &lt;&lt; 3</a:t>
            </a:r>
          </a:p>
          <a:p>
            <a:endParaRPr lang="en-US" sz="2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sz="2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sz="2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sz="2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ru-RU" sz="2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5" name="Таблица 5">
            <a:extLst>
              <a:ext uri="{FF2B5EF4-FFF2-40B4-BE49-F238E27FC236}">
                <a16:creationId xmlns:a16="http://schemas.microsoft.com/office/drawing/2014/main" id="{3B2869AB-FE4E-43CE-9BF8-B036A8B2A1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419914"/>
              </p:ext>
            </p:extLst>
          </p:nvPr>
        </p:nvGraphicFramePr>
        <p:xfrm>
          <a:off x="1357116" y="4270568"/>
          <a:ext cx="9545100" cy="1621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9020">
                  <a:extLst>
                    <a:ext uri="{9D8B030D-6E8A-4147-A177-3AD203B41FA5}">
                      <a16:colId xmlns:a16="http://schemas.microsoft.com/office/drawing/2014/main" val="3154224559"/>
                    </a:ext>
                  </a:extLst>
                </a:gridCol>
                <a:gridCol w="1909020">
                  <a:extLst>
                    <a:ext uri="{9D8B030D-6E8A-4147-A177-3AD203B41FA5}">
                      <a16:colId xmlns:a16="http://schemas.microsoft.com/office/drawing/2014/main" val="882073312"/>
                    </a:ext>
                  </a:extLst>
                </a:gridCol>
                <a:gridCol w="1909020">
                  <a:extLst>
                    <a:ext uri="{9D8B030D-6E8A-4147-A177-3AD203B41FA5}">
                      <a16:colId xmlns:a16="http://schemas.microsoft.com/office/drawing/2014/main" val="2446729946"/>
                    </a:ext>
                  </a:extLst>
                </a:gridCol>
                <a:gridCol w="1909020">
                  <a:extLst>
                    <a:ext uri="{9D8B030D-6E8A-4147-A177-3AD203B41FA5}">
                      <a16:colId xmlns:a16="http://schemas.microsoft.com/office/drawing/2014/main" val="3820035742"/>
                    </a:ext>
                  </a:extLst>
                </a:gridCol>
                <a:gridCol w="1909020">
                  <a:extLst>
                    <a:ext uri="{9D8B030D-6E8A-4147-A177-3AD203B41FA5}">
                      <a16:colId xmlns:a16="http://schemas.microsoft.com/office/drawing/2014/main" val="2672112802"/>
                    </a:ext>
                  </a:extLst>
                </a:gridCol>
              </a:tblGrid>
              <a:tr h="463595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Формат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Арифметические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Сравнения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Логические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Сдвига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655711"/>
                  </a:ext>
                </a:extLst>
              </a:tr>
              <a:tr h="46359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register-register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add, sub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sltu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and, or,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xor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sll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srl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sra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2203880"/>
                  </a:ext>
                </a:extLst>
              </a:tr>
              <a:tr h="463595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register-immediate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addi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slti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sltiu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andi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ori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xori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slli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srli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, </a:t>
                      </a:r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srai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6530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5639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Инструкции управления программой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667250"/>
          </a:xfrm>
        </p:spPr>
        <p:txBody>
          <a:bodyPr>
            <a:normAutofit/>
          </a:bodyPr>
          <a:lstStyle/>
          <a:p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Инструкции условного перехода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sz="2000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Формат записи</a:t>
            </a:r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-US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 src1, src2,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endParaRPr lang="ru-RU" sz="1800" dirty="0">
              <a:solidFill>
                <a:schemeClr val="accent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Сначала выполняется сравнение, чтобы определить произойдет ли переход </a:t>
            </a:r>
            <a:b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src1 </a:t>
            </a:r>
            <a:r>
              <a:rPr lang="en-US" sz="16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src2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Если результат сравнения </a:t>
            </a:r>
            <a:r>
              <a:rPr lang="en-US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то переход происходит, в противном случае исполняется следующая в памяти инструкция</a:t>
            </a:r>
            <a:endParaRPr lang="en-US" sz="1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6" name="Таблица 6">
            <a:extLst>
              <a:ext uri="{FF2B5EF4-FFF2-40B4-BE49-F238E27FC236}">
                <a16:creationId xmlns:a16="http://schemas.microsoft.com/office/drawing/2014/main" id="{0A933724-5B93-4701-A191-1A8FB1EFE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226284"/>
              </p:ext>
            </p:extLst>
          </p:nvPr>
        </p:nvGraphicFramePr>
        <p:xfrm>
          <a:off x="3526658" y="3921360"/>
          <a:ext cx="724089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6815">
                  <a:extLst>
                    <a:ext uri="{9D8B030D-6E8A-4147-A177-3AD203B41FA5}">
                      <a16:colId xmlns:a16="http://schemas.microsoft.com/office/drawing/2014/main" val="1826008917"/>
                    </a:ext>
                  </a:extLst>
                </a:gridCol>
                <a:gridCol w="1206815">
                  <a:extLst>
                    <a:ext uri="{9D8B030D-6E8A-4147-A177-3AD203B41FA5}">
                      <a16:colId xmlns:a16="http://schemas.microsoft.com/office/drawing/2014/main" val="159065276"/>
                    </a:ext>
                  </a:extLst>
                </a:gridCol>
                <a:gridCol w="1206815">
                  <a:extLst>
                    <a:ext uri="{9D8B030D-6E8A-4147-A177-3AD203B41FA5}">
                      <a16:colId xmlns:a16="http://schemas.microsoft.com/office/drawing/2014/main" val="1638728364"/>
                    </a:ext>
                  </a:extLst>
                </a:gridCol>
                <a:gridCol w="1206815">
                  <a:extLst>
                    <a:ext uri="{9D8B030D-6E8A-4147-A177-3AD203B41FA5}">
                      <a16:colId xmlns:a16="http://schemas.microsoft.com/office/drawing/2014/main" val="3553154884"/>
                    </a:ext>
                  </a:extLst>
                </a:gridCol>
                <a:gridCol w="1206815">
                  <a:extLst>
                    <a:ext uri="{9D8B030D-6E8A-4147-A177-3AD203B41FA5}">
                      <a16:colId xmlns:a16="http://schemas.microsoft.com/office/drawing/2014/main" val="2040151571"/>
                    </a:ext>
                  </a:extLst>
                </a:gridCol>
                <a:gridCol w="1206815">
                  <a:extLst>
                    <a:ext uri="{9D8B030D-6E8A-4147-A177-3AD203B41FA5}">
                      <a16:colId xmlns:a16="http://schemas.microsoft.com/office/drawing/2014/main" val="19194429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beq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bne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blt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bge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bltu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bgeu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879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==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!=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&lt;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&lt;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942191"/>
                  </a:ext>
                </a:extLst>
              </a:tr>
            </a:tbl>
          </a:graphicData>
        </a:graphic>
      </p:graphicFrame>
      <p:graphicFrame>
        <p:nvGraphicFramePr>
          <p:cNvPr id="7" name="Таблица 7">
            <a:extLst>
              <a:ext uri="{FF2B5EF4-FFF2-40B4-BE49-F238E27FC236}">
                <a16:creationId xmlns:a16="http://schemas.microsoft.com/office/drawing/2014/main" id="{F44891C6-99D4-4BC9-9B2F-0B81E9C933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833143"/>
              </p:ext>
            </p:extLst>
          </p:nvPr>
        </p:nvGraphicFramePr>
        <p:xfrm>
          <a:off x="1289784" y="3921360"/>
          <a:ext cx="223687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6874">
                  <a:extLst>
                    <a:ext uri="{9D8B030D-6E8A-4147-A177-3AD203B41FA5}">
                      <a16:colId xmlns:a16="http://schemas.microsoft.com/office/drawing/2014/main" val="8575667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Инструкция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8369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Сравнение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00375"/>
                  </a:ext>
                </a:extLst>
              </a:tr>
            </a:tbl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5F10A3A-4036-42BA-8963-33084E637440}"/>
              </a:ext>
            </a:extLst>
          </p:cNvPr>
          <p:cNvSpPr/>
          <p:nvPr/>
        </p:nvSpPr>
        <p:spPr>
          <a:xfrm>
            <a:off x="6321791" y="4866198"/>
            <a:ext cx="3688901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bge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x2, </a:t>
            </a:r>
            <a:r>
              <a:rPr lang="en-US" sz="1600" b="1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addi x3, x1, 1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x0, x0, </a:t>
            </a:r>
            <a:r>
              <a:rPr lang="en-US" sz="1600" b="1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</a:t>
            </a:r>
          </a:p>
          <a:p>
            <a:pPr>
              <a:spcAft>
                <a:spcPts val="600"/>
              </a:spcAft>
            </a:pPr>
            <a:r>
              <a:rPr lang="en-US" sz="1600" b="1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else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	addi x3, x2, 2</a:t>
            </a:r>
          </a:p>
          <a:p>
            <a:pPr>
              <a:spcAft>
                <a:spcPts val="600"/>
              </a:spcAft>
            </a:pPr>
            <a:r>
              <a:rPr lang="en-US" sz="1600" b="1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end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05089F8-CA1B-44C8-8569-8E05B6D4288E}"/>
              </a:ext>
            </a:extLst>
          </p:cNvPr>
          <p:cNvSpPr/>
          <p:nvPr/>
        </p:nvSpPr>
        <p:spPr>
          <a:xfrm>
            <a:off x="1961337" y="4866197"/>
            <a:ext cx="3688901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(a &lt; b)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 = a + 1;</a:t>
            </a:r>
          </a:p>
          <a:p>
            <a:pPr>
              <a:spcAft>
                <a:spcPts val="600"/>
              </a:spcAft>
            </a:pP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 = b + 2;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5878362D-9F54-4ECC-88BE-7CC648C7B462}"/>
              </a:ext>
            </a:extLst>
          </p:cNvPr>
          <p:cNvSpPr/>
          <p:nvPr/>
        </p:nvSpPr>
        <p:spPr>
          <a:xfrm>
            <a:off x="10143781" y="4866197"/>
            <a:ext cx="1210018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= a;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x2 = b;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c3 = c;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0C47D300-22C6-462A-AB5E-5488874876AA}"/>
              </a:ext>
            </a:extLst>
          </p:cNvPr>
          <p:cNvGrpSpPr/>
          <p:nvPr/>
        </p:nvGrpSpPr>
        <p:grpSpPr>
          <a:xfrm>
            <a:off x="1564479" y="4994031"/>
            <a:ext cx="5603139" cy="373670"/>
            <a:chOff x="1564479" y="4994031"/>
            <a:chExt cx="5603139" cy="373670"/>
          </a:xfrm>
        </p:grpSpPr>
        <p:sp>
          <p:nvSpPr>
            <p:cNvPr id="4" name="Стрелка: вправо 3">
              <a:extLst>
                <a:ext uri="{FF2B5EF4-FFF2-40B4-BE49-F238E27FC236}">
                  <a16:creationId xmlns:a16="http://schemas.microsoft.com/office/drawing/2014/main" id="{160A99E9-17CB-4213-BEA9-A1219E2A7AAA}"/>
                </a:ext>
              </a:extLst>
            </p:cNvPr>
            <p:cNvSpPr/>
            <p:nvPr/>
          </p:nvSpPr>
          <p:spPr>
            <a:xfrm>
              <a:off x="6903849" y="4994031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Стрелка: вправо 9">
              <a:extLst>
                <a:ext uri="{FF2B5EF4-FFF2-40B4-BE49-F238E27FC236}">
                  <a16:creationId xmlns:a16="http://schemas.microsoft.com/office/drawing/2014/main" id="{A2C0FD8C-FE96-46C6-B6DA-5F8CB211C85F}"/>
                </a:ext>
              </a:extLst>
            </p:cNvPr>
            <p:cNvSpPr/>
            <p:nvPr/>
          </p:nvSpPr>
          <p:spPr>
            <a:xfrm>
              <a:off x="1564479" y="5147894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75A6EFC-FCCB-4D46-B809-E9107D0BDAE4}"/>
              </a:ext>
            </a:extLst>
          </p:cNvPr>
          <p:cNvSpPr/>
          <p:nvPr/>
        </p:nvSpPr>
        <p:spPr>
          <a:xfrm>
            <a:off x="233191" y="4765371"/>
            <a:ext cx="1210018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 = 3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 = 8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06E9A10F-8717-446B-BE47-C5A831CE5A09}"/>
              </a:ext>
            </a:extLst>
          </p:cNvPr>
          <p:cNvGrpSpPr/>
          <p:nvPr/>
        </p:nvGrpSpPr>
        <p:grpSpPr>
          <a:xfrm>
            <a:off x="2600976" y="5331191"/>
            <a:ext cx="4566642" cy="374254"/>
            <a:chOff x="2600976" y="4994031"/>
            <a:chExt cx="4566642" cy="374254"/>
          </a:xfrm>
        </p:grpSpPr>
        <p:sp>
          <p:nvSpPr>
            <p:cNvPr id="14" name="Стрелка: вправо 13">
              <a:extLst>
                <a:ext uri="{FF2B5EF4-FFF2-40B4-BE49-F238E27FC236}">
                  <a16:creationId xmlns:a16="http://schemas.microsoft.com/office/drawing/2014/main" id="{A81FC1FD-BCAF-4401-B069-234E06E6AA40}"/>
                </a:ext>
              </a:extLst>
            </p:cNvPr>
            <p:cNvSpPr/>
            <p:nvPr/>
          </p:nvSpPr>
          <p:spPr>
            <a:xfrm>
              <a:off x="6903849" y="4994031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6" name="Стрелка: вправо 15">
              <a:extLst>
                <a:ext uri="{FF2B5EF4-FFF2-40B4-BE49-F238E27FC236}">
                  <a16:creationId xmlns:a16="http://schemas.microsoft.com/office/drawing/2014/main" id="{93B5ACB2-FA73-490B-A5C5-D0362ACE70C0}"/>
                </a:ext>
              </a:extLst>
            </p:cNvPr>
            <p:cNvSpPr/>
            <p:nvPr/>
          </p:nvSpPr>
          <p:spPr>
            <a:xfrm>
              <a:off x="2600976" y="5148478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7" name="Стрелка: вправо 16">
            <a:extLst>
              <a:ext uri="{FF2B5EF4-FFF2-40B4-BE49-F238E27FC236}">
                <a16:creationId xmlns:a16="http://schemas.microsoft.com/office/drawing/2014/main" id="{085998CD-1A93-44E3-9C53-84B21F125A58}"/>
              </a:ext>
            </a:extLst>
          </p:cNvPr>
          <p:cNvSpPr/>
          <p:nvPr/>
        </p:nvSpPr>
        <p:spPr>
          <a:xfrm>
            <a:off x="6903848" y="5644252"/>
            <a:ext cx="263769" cy="21980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18CD9063-B7A1-4EE4-B4F4-40764475005B}"/>
              </a:ext>
            </a:extLst>
          </p:cNvPr>
          <p:cNvGrpSpPr/>
          <p:nvPr/>
        </p:nvGrpSpPr>
        <p:grpSpPr>
          <a:xfrm>
            <a:off x="1564478" y="6289077"/>
            <a:ext cx="5611932" cy="347811"/>
            <a:chOff x="1555686" y="4994031"/>
            <a:chExt cx="5611932" cy="347811"/>
          </a:xfrm>
        </p:grpSpPr>
        <p:sp>
          <p:nvSpPr>
            <p:cNvPr id="19" name="Стрелка: вправо 18">
              <a:extLst>
                <a:ext uri="{FF2B5EF4-FFF2-40B4-BE49-F238E27FC236}">
                  <a16:creationId xmlns:a16="http://schemas.microsoft.com/office/drawing/2014/main" id="{288B274B-D40B-435C-8657-0B6CBF5DFDD4}"/>
                </a:ext>
              </a:extLst>
            </p:cNvPr>
            <p:cNvSpPr/>
            <p:nvPr/>
          </p:nvSpPr>
          <p:spPr>
            <a:xfrm>
              <a:off x="6903849" y="4994031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Стрелка: вправо 19">
              <a:extLst>
                <a:ext uri="{FF2B5EF4-FFF2-40B4-BE49-F238E27FC236}">
                  <a16:creationId xmlns:a16="http://schemas.microsoft.com/office/drawing/2014/main" id="{F014BFF4-98A4-41D5-82F5-BE8875017AF4}"/>
                </a:ext>
              </a:extLst>
            </p:cNvPr>
            <p:cNvSpPr/>
            <p:nvPr/>
          </p:nvSpPr>
          <p:spPr>
            <a:xfrm>
              <a:off x="1555686" y="5122035"/>
              <a:ext cx="263769" cy="219807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690157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11" grpId="0" animBg="1"/>
      <p:bldP spid="15" grpId="0" animBg="1"/>
      <p:bldP spid="12" grpId="0" animBg="1"/>
      <p:bldP spid="17" grpId="0" animBg="1"/>
      <p:bldP spid="17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Инструкции безусловного перехода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667250"/>
          </a:xfrm>
        </p:spPr>
        <p:txBody>
          <a:bodyPr>
            <a:noAutofit/>
          </a:bodyPr>
          <a:lstStyle/>
          <a:p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Безусловный переход с сохранением адреса возврата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Пример: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</a:t>
            </a:r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Место перехода определяется меткой </a:t>
            </a:r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endParaRPr lang="ru-RU" sz="2000" dirty="0">
              <a:solidFill>
                <a:schemeClr val="accent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является смещением относительно текущей инструкции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 возврата сохраняется в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x3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jalr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Безусловный переход по значению из регистра с сохранением адреса возврата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Пример: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jalr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4(x1)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Место перехода определяется значением из регистра плюс смещение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Пример: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Адрес перехода =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+ 4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Можно перейти по любому 32-битному адресу</a:t>
            </a:r>
            <a:endParaRPr lang="en-US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244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B841CE-8479-4A7A-8ED6-FB919384D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B7C961-8CF3-4F71-800D-778FFFBBD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E180C4-07A5-4ED9-867A-E4219ED4B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4" y="0"/>
            <a:ext cx="121685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2640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Вычисления значений из памяти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5" y="1825625"/>
            <a:ext cx="4625986" cy="46672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 = b + c</a:t>
            </a:r>
          </a:p>
          <a:p>
            <a:pPr marL="0" indent="0"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← load(Mem[b])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x2 ← load(Mem[c])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x3 ← x1 + x2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store(Mem[a]) ← x3</a:t>
            </a:r>
          </a:p>
          <a:p>
            <a:pPr marL="0" indent="0"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← load(</a:t>
            </a: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0x4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x2 ← load(</a:t>
            </a: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0x8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x3 ← x1 + x2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store(</a:t>
            </a: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0x10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← x3</a:t>
            </a:r>
          </a:p>
          <a:p>
            <a:pPr marL="0" indent="0"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7" name="Таблица 10">
            <a:extLst>
              <a:ext uri="{FF2B5EF4-FFF2-40B4-BE49-F238E27FC236}">
                <a16:creationId xmlns:a16="http://schemas.microsoft.com/office/drawing/2014/main" id="{27AF3592-D0BB-43B1-A5DA-B689ED3478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6356943"/>
              </p:ext>
            </p:extLst>
          </p:nvPr>
        </p:nvGraphicFramePr>
        <p:xfrm>
          <a:off x="8305800" y="2481207"/>
          <a:ext cx="2046136" cy="371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6136">
                  <a:extLst>
                    <a:ext uri="{9D8B030D-6E8A-4147-A177-3AD203B41FA5}">
                      <a16:colId xmlns:a16="http://schemas.microsoft.com/office/drawing/2014/main" val="4015351034"/>
                    </a:ext>
                  </a:extLst>
                </a:gridCol>
              </a:tblGrid>
              <a:tr h="371024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6947356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b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73782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c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11989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351675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363240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89824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121138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150390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3459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747612"/>
                  </a:ext>
                </a:extLst>
              </a:tr>
            </a:tbl>
          </a:graphicData>
        </a:graphic>
      </p:graphicFrame>
      <p:graphicFrame>
        <p:nvGraphicFramePr>
          <p:cNvPr id="9" name="Таблица 10">
            <a:extLst>
              <a:ext uri="{FF2B5EF4-FFF2-40B4-BE49-F238E27FC236}">
                <a16:creationId xmlns:a16="http://schemas.microsoft.com/office/drawing/2014/main" id="{2B80948F-FF9B-42E6-91F0-93DEC6F50A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545763"/>
              </p:ext>
            </p:extLst>
          </p:nvPr>
        </p:nvGraphicFramePr>
        <p:xfrm>
          <a:off x="7640540" y="2481207"/>
          <a:ext cx="665259" cy="371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259">
                  <a:extLst>
                    <a:ext uri="{9D8B030D-6E8A-4147-A177-3AD203B41FA5}">
                      <a16:colId xmlns:a16="http://schemas.microsoft.com/office/drawing/2014/main" val="4015351034"/>
                    </a:ext>
                  </a:extLst>
                </a:gridCol>
              </a:tblGrid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947356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573782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311989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0xC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3351675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363240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089824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121138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0x1C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150390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0x20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03459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…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374761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4EE6183-1984-4EE8-BFE5-0E841E45AAE5}"/>
              </a:ext>
            </a:extLst>
          </p:cNvPr>
          <p:cNvSpPr txBox="1"/>
          <p:nvPr/>
        </p:nvSpPr>
        <p:spPr>
          <a:xfrm>
            <a:off x="8305799" y="1690688"/>
            <a:ext cx="20461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Основная память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62C420F-ABAF-4457-B4A4-E47B9D0A49A8}"/>
              </a:ext>
            </a:extLst>
          </p:cNvPr>
          <p:cNvSpPr/>
          <p:nvPr/>
        </p:nvSpPr>
        <p:spPr>
          <a:xfrm rot="21320319">
            <a:off x="8183879" y="6055171"/>
            <a:ext cx="2289975" cy="357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593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Инструкции загрузки и сохранения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(load and store)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9EC7C1C-A75D-46D6-B9C5-AE0D453F0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2150027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 указывается как пара 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Базовый адрес, смещение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ru-RU" sz="24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Базовый адрес всегда располагается в регистре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Смещение задается маленькой константой</a:t>
            </a:r>
          </a:p>
          <a:p>
            <a:pPr lvl="1"/>
            <a:r>
              <a:rPr lang="ru-RU" b="1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Формат записи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dest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offset(base)	</a:t>
            </a:r>
            <a:b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src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offset(base)</a:t>
            </a:r>
            <a:endParaRPr lang="en-US" sz="15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FB64C2D-B3AA-4E67-AE37-A74EE7EBC1D5}"/>
              </a:ext>
            </a:extLst>
          </p:cNvPr>
          <p:cNvSpPr/>
          <p:nvPr/>
        </p:nvSpPr>
        <p:spPr>
          <a:xfrm>
            <a:off x="6856090" y="4866198"/>
            <a:ext cx="3688901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← load(Mem[</a:t>
            </a: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x0 + 0x4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x2 ← load(Mem[</a:t>
            </a: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x0 + 0x8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x3 ← x1 + x2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store(Mem[</a:t>
            </a: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x0 + 0x10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]) ← x3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97F353A-BF5D-42AD-94F3-32C2D5AD0FCD}"/>
              </a:ext>
            </a:extLst>
          </p:cNvPr>
          <p:cNvSpPr/>
          <p:nvPr/>
        </p:nvSpPr>
        <p:spPr>
          <a:xfrm>
            <a:off x="1647007" y="4866198"/>
            <a:ext cx="3688901" cy="176161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0x4(x0)</a:t>
            </a:r>
          </a:p>
          <a:p>
            <a:pPr>
              <a:spcBef>
                <a:spcPts val="600"/>
              </a:spcBef>
            </a:pP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x2, 0x8(x0)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x3, x1, x2</a:t>
            </a:r>
          </a:p>
          <a:p>
            <a:pPr>
              <a:spcBef>
                <a:spcPts val="600"/>
              </a:spcBef>
            </a:pP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x3, 0x10(x0)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BDCE3E74-C383-47AF-AB75-B6F19119C8CF}"/>
              </a:ext>
            </a:extLst>
          </p:cNvPr>
          <p:cNvSpPr txBox="1">
            <a:spLocks/>
          </p:cNvSpPr>
          <p:nvPr/>
        </p:nvSpPr>
        <p:spPr>
          <a:xfrm>
            <a:off x="1289783" y="3713945"/>
            <a:ext cx="4403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Язык ассемблера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2189CBA-6A6E-4A4B-AEDA-5934694696B8}"/>
              </a:ext>
            </a:extLst>
          </p:cNvPr>
          <p:cNvSpPr txBox="1">
            <a:spLocks/>
          </p:cNvSpPr>
          <p:nvPr/>
        </p:nvSpPr>
        <p:spPr>
          <a:xfrm>
            <a:off x="6498867" y="3713944"/>
            <a:ext cx="4403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Поведение</a:t>
            </a:r>
          </a:p>
        </p:txBody>
      </p:sp>
    </p:spTree>
    <p:extLst>
      <p:ext uri="{BB962C8B-B14F-4D97-AF65-F5344CB8AC3E}">
        <p14:creationId xmlns:p14="http://schemas.microsoft.com/office/powerpoint/2010/main" val="321217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9" grpId="0" animBg="1"/>
      <p:bldP spid="11" grpId="0" animBg="1"/>
      <p:bldP spid="13" grpId="0"/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Псевдоинструкции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9EC7C1C-A75D-46D6-B9C5-AE0D453F0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2150027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Псевдонимы инструкций для упрощенного программирования на ассемблере</a:t>
            </a:r>
            <a:endParaRPr lang="en-US" sz="15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AF62CA1E-78C9-43DC-907B-20E6B7EAF5E4}"/>
              </a:ext>
            </a:extLst>
          </p:cNvPr>
          <p:cNvSpPr txBox="1">
            <a:spLocks/>
          </p:cNvSpPr>
          <p:nvPr/>
        </p:nvSpPr>
        <p:spPr>
          <a:xfrm>
            <a:off x="1289784" y="3429000"/>
            <a:ext cx="9612431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 x2, x1					addi x2, x1,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x2,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	addi x2, x0,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ble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x2,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bge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x2, x1,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beqz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x0,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bnez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bne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x1, x0,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		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x0,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endParaRPr lang="ru-RU" sz="2000" dirty="0">
              <a:solidFill>
                <a:schemeClr val="accent2">
                  <a:lumMod val="75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6D22DA41-99E5-46F8-86B2-C520AFC32EF7}"/>
              </a:ext>
            </a:extLst>
          </p:cNvPr>
          <p:cNvGrpSpPr/>
          <p:nvPr/>
        </p:nvGrpSpPr>
        <p:grpSpPr>
          <a:xfrm>
            <a:off x="1289783" y="2123691"/>
            <a:ext cx="9612434" cy="1325564"/>
            <a:chOff x="1289783" y="2123691"/>
            <a:chExt cx="9612434" cy="1325564"/>
          </a:xfrm>
        </p:grpSpPr>
        <p:sp>
          <p:nvSpPr>
            <p:cNvPr id="12" name="Заголовок 1">
              <a:extLst>
                <a:ext uri="{FF2B5EF4-FFF2-40B4-BE49-F238E27FC236}">
                  <a16:creationId xmlns:a16="http://schemas.microsoft.com/office/drawing/2014/main" id="{2F22D353-47D3-4BBC-BC97-286C8F15900F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 err="1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Псевдоинструкции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14" name="Заголовок 1">
              <a:extLst>
                <a:ext uri="{FF2B5EF4-FFF2-40B4-BE49-F238E27FC236}">
                  <a16:creationId xmlns:a16="http://schemas.microsoft.com/office/drawing/2014/main" id="{76637288-B634-4F14-9F67-D8EC206AADAA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Инструкции ассемблера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5950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Таблица 6">
            <a:extLst>
              <a:ext uri="{FF2B5EF4-FFF2-40B4-BE49-F238E27FC236}">
                <a16:creationId xmlns:a16="http://schemas.microsoft.com/office/drawing/2014/main" id="{81C002B4-1671-48CA-9544-668996EE3E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7554961"/>
              </p:ext>
            </p:extLst>
          </p:nvPr>
        </p:nvGraphicFramePr>
        <p:xfrm>
          <a:off x="5571214" y="3049399"/>
          <a:ext cx="2046136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6136">
                  <a:extLst>
                    <a:ext uri="{9D8B030D-6E8A-4147-A177-3AD203B41FA5}">
                      <a16:colId xmlns:a16="http://schemas.microsoft.com/office/drawing/2014/main" val="3731980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0433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646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0x8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886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0x14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965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656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654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4616404"/>
                  </a:ext>
                </a:extLst>
              </a:tr>
            </a:tbl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7FAFDC77-F64F-425E-919B-3F9F0E0F2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Регистры и память</a:t>
            </a:r>
          </a:p>
        </p:txBody>
      </p:sp>
      <p:graphicFrame>
        <p:nvGraphicFramePr>
          <p:cNvPr id="9" name="Таблица 6">
            <a:extLst>
              <a:ext uri="{FF2B5EF4-FFF2-40B4-BE49-F238E27FC236}">
                <a16:creationId xmlns:a16="http://schemas.microsoft.com/office/drawing/2014/main" id="{1D9106A9-1788-4CD1-B92A-781A10AB25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022712"/>
              </p:ext>
            </p:extLst>
          </p:nvPr>
        </p:nvGraphicFramePr>
        <p:xfrm>
          <a:off x="4905954" y="3049399"/>
          <a:ext cx="665259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259">
                  <a:extLst>
                    <a:ext uri="{9D8B030D-6E8A-4147-A177-3AD203B41FA5}">
                      <a16:colId xmlns:a16="http://schemas.microsoft.com/office/drawing/2014/main" val="3731980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0433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x1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6646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x2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9886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x3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8965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x4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7656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x5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4654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x6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9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x7</a:t>
                      </a:r>
                      <a:endParaRPr lang="ru-RU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4616404"/>
                  </a:ext>
                </a:extLst>
              </a:tr>
            </a:tbl>
          </a:graphicData>
        </a:graphic>
      </p:graphicFrame>
      <p:graphicFrame>
        <p:nvGraphicFramePr>
          <p:cNvPr id="10" name="Таблица 10">
            <a:extLst>
              <a:ext uri="{FF2B5EF4-FFF2-40B4-BE49-F238E27FC236}">
                <a16:creationId xmlns:a16="http://schemas.microsoft.com/office/drawing/2014/main" id="{1B0E2E98-674D-4844-8910-AE7D29971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271767"/>
              </p:ext>
            </p:extLst>
          </p:nvPr>
        </p:nvGraphicFramePr>
        <p:xfrm>
          <a:off x="9307664" y="2305879"/>
          <a:ext cx="2046136" cy="371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6136">
                  <a:extLst>
                    <a:ext uri="{9D8B030D-6E8A-4147-A177-3AD203B41FA5}">
                      <a16:colId xmlns:a16="http://schemas.microsoft.com/office/drawing/2014/main" val="4015351034"/>
                    </a:ext>
                  </a:extLst>
                </a:gridCol>
              </a:tblGrid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</a:t>
                      </a:r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x35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6947356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0x3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73782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0x9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11989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0x1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351675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0x22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363240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0x23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89824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0x21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121138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0x16</a:t>
                      </a:r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150390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3459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747612"/>
                  </a:ext>
                </a:extLst>
              </a:tr>
            </a:tbl>
          </a:graphicData>
        </a:graphic>
      </p:graphicFrame>
      <p:graphicFrame>
        <p:nvGraphicFramePr>
          <p:cNvPr id="12" name="Таблица 10">
            <a:extLst>
              <a:ext uri="{FF2B5EF4-FFF2-40B4-BE49-F238E27FC236}">
                <a16:creationId xmlns:a16="http://schemas.microsoft.com/office/drawing/2014/main" id="{151A3A63-C17D-45F8-A244-DCB7D0B7E3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3462610"/>
              </p:ext>
            </p:extLst>
          </p:nvPr>
        </p:nvGraphicFramePr>
        <p:xfrm>
          <a:off x="8642404" y="2305879"/>
          <a:ext cx="665259" cy="371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259">
                  <a:extLst>
                    <a:ext uri="{9D8B030D-6E8A-4147-A177-3AD203B41FA5}">
                      <a16:colId xmlns:a16="http://schemas.microsoft.com/office/drawing/2014/main" val="4015351034"/>
                    </a:ext>
                  </a:extLst>
                </a:gridCol>
              </a:tblGrid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947356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573782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311989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0xC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3351675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363240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0x14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0898247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0x18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121138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0x1C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1503903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0x20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034599"/>
                  </a:ext>
                </a:extLst>
              </a:tr>
              <a:tr h="371024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…</a:t>
                      </a:r>
                      <a:endParaRPr lang="ru-RU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3747612"/>
                  </a:ext>
                </a:extLst>
              </a:tr>
            </a:tbl>
          </a:graphicData>
        </a:graphic>
      </p:graphicFrame>
      <p:sp>
        <p:nvSpPr>
          <p:cNvPr id="18" name="Объект 2">
            <a:extLst>
              <a:ext uri="{FF2B5EF4-FFF2-40B4-BE49-F238E27FC236}">
                <a16:creationId xmlns:a16="http://schemas.microsoft.com/office/drawing/2014/main" id="{4763845E-11C3-43E3-9D52-F2C3135D7DCE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3845118" cy="450640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x1, x2, x3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 x4, x3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x5, 0(x3)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x6, 8(x3)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x6, 0xC(x3)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8972FE-6A79-4BE2-86C4-8FB9DFA8510D}"/>
              </a:ext>
            </a:extLst>
          </p:cNvPr>
          <p:cNvSpPr txBox="1"/>
          <p:nvPr/>
        </p:nvSpPr>
        <p:spPr>
          <a:xfrm>
            <a:off x="5571213" y="2296863"/>
            <a:ext cx="20461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Регистровый файл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DF25AF-72B0-43D2-B30A-85836E519512}"/>
              </a:ext>
            </a:extLst>
          </p:cNvPr>
          <p:cNvSpPr txBox="1"/>
          <p:nvPr/>
        </p:nvSpPr>
        <p:spPr>
          <a:xfrm>
            <a:off x="9307663" y="1515360"/>
            <a:ext cx="20461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Основная память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1148C35-937F-4E96-9465-CEF8F33200B2}"/>
              </a:ext>
            </a:extLst>
          </p:cNvPr>
          <p:cNvSpPr txBox="1"/>
          <p:nvPr/>
        </p:nvSpPr>
        <p:spPr>
          <a:xfrm>
            <a:off x="1178781" y="2059095"/>
            <a:ext cx="2494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x1 = 0x1C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E5C2FDC-4FCD-44EA-BFFC-BE8C6450EF2A}"/>
              </a:ext>
            </a:extLst>
          </p:cNvPr>
          <p:cNvSpPr txBox="1"/>
          <p:nvPr/>
        </p:nvSpPr>
        <p:spPr>
          <a:xfrm>
            <a:off x="6258007" y="3436058"/>
            <a:ext cx="8488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0x1C</a:t>
            </a:r>
            <a:endParaRPr lang="ru-RU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A196EE7-6600-442F-957D-431F17793ECE}"/>
              </a:ext>
            </a:extLst>
          </p:cNvPr>
          <p:cNvSpPr txBox="1"/>
          <p:nvPr/>
        </p:nvSpPr>
        <p:spPr>
          <a:xfrm>
            <a:off x="1178781" y="3072224"/>
            <a:ext cx="2494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x4 = 0x14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DCAC40-1AE9-4D87-ADC4-8EFF6DF447FC}"/>
              </a:ext>
            </a:extLst>
          </p:cNvPr>
          <p:cNvSpPr txBox="1"/>
          <p:nvPr/>
        </p:nvSpPr>
        <p:spPr>
          <a:xfrm>
            <a:off x="6258007" y="4560007"/>
            <a:ext cx="8488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0x14</a:t>
            </a:r>
            <a:endParaRPr lang="ru-RU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DD43E7-35A8-4BC7-ABC7-308CAFCBA6C7}"/>
              </a:ext>
            </a:extLst>
          </p:cNvPr>
          <p:cNvSpPr txBox="1"/>
          <p:nvPr/>
        </p:nvSpPr>
        <p:spPr>
          <a:xfrm>
            <a:off x="1178781" y="4085353"/>
            <a:ext cx="2494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x5 = 0x23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C4A1482-E272-42F2-8A25-4F72EDB64F4B}"/>
              </a:ext>
            </a:extLst>
          </p:cNvPr>
          <p:cNvSpPr txBox="1"/>
          <p:nvPr/>
        </p:nvSpPr>
        <p:spPr>
          <a:xfrm>
            <a:off x="6258007" y="4949509"/>
            <a:ext cx="8488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0x23</a:t>
            </a:r>
            <a:endParaRPr lang="ru-RU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F809AD-939C-4C33-961E-C1A39DE8BF09}"/>
              </a:ext>
            </a:extLst>
          </p:cNvPr>
          <p:cNvSpPr txBox="1"/>
          <p:nvPr/>
        </p:nvSpPr>
        <p:spPr>
          <a:xfrm>
            <a:off x="1178781" y="5098482"/>
            <a:ext cx="2494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x6 = 0x16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6AD8672-B13E-40A7-A4BE-9B14F395D10E}"/>
              </a:ext>
            </a:extLst>
          </p:cNvPr>
          <p:cNvSpPr txBox="1"/>
          <p:nvPr/>
        </p:nvSpPr>
        <p:spPr>
          <a:xfrm>
            <a:off x="6258007" y="5339011"/>
            <a:ext cx="8488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0x16</a:t>
            </a:r>
            <a:endParaRPr lang="ru-RU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F420CE3-B7C5-4F1F-ADEE-10625148D394}"/>
              </a:ext>
            </a:extLst>
          </p:cNvPr>
          <p:cNvSpPr txBox="1"/>
          <p:nvPr/>
        </p:nvSpPr>
        <p:spPr>
          <a:xfrm>
            <a:off x="1178780" y="6111611"/>
            <a:ext cx="31864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Mem[x3+0xC] = 0x16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136328-8CB1-4ED0-BCDC-BB3FF36C263C}"/>
              </a:ext>
            </a:extLst>
          </p:cNvPr>
          <p:cNvSpPr txBox="1"/>
          <p:nvPr/>
        </p:nvSpPr>
        <p:spPr>
          <a:xfrm>
            <a:off x="9988494" y="5298537"/>
            <a:ext cx="8488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0x16</a:t>
            </a:r>
            <a:endParaRPr lang="ru-RU" dirty="0"/>
          </a:p>
        </p:txBody>
      </p:sp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D253136B-D9C9-47B7-98C8-9AAE6AD3B441}"/>
              </a:ext>
            </a:extLst>
          </p:cNvPr>
          <p:cNvSpPr/>
          <p:nvPr/>
        </p:nvSpPr>
        <p:spPr>
          <a:xfrm rot="21320319">
            <a:off x="9185743" y="5932706"/>
            <a:ext cx="2289975" cy="357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19EBB539-CEAF-4188-835E-8D15EBA576C5}"/>
              </a:ext>
            </a:extLst>
          </p:cNvPr>
          <p:cNvSpPr/>
          <p:nvPr/>
        </p:nvSpPr>
        <p:spPr>
          <a:xfrm rot="21320319">
            <a:off x="5401071" y="5915779"/>
            <a:ext cx="2289975" cy="357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1595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8" grpId="0"/>
      <p:bldP spid="26" grpId="0"/>
      <p:bldP spid="30" grpId="0"/>
      <p:bldP spid="34" grpId="0"/>
      <p:bldP spid="36" grpId="0"/>
      <p:bldP spid="39" grpId="0"/>
      <p:bldP spid="41" grpId="0"/>
      <p:bldP spid="44" grpId="0"/>
      <p:bldP spid="4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DAB9DB7-409E-40D2-90F4-FA281BCF0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Работа с константами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02F89609-DFF6-4AB9-93D5-4D75E1981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667250"/>
          </a:xfrm>
        </p:spPr>
        <p:txBody>
          <a:bodyPr>
            <a:noAutofit/>
          </a:bodyPr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	</a:t>
            </a: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 = b + 3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Маленькая константа (12 бит) может быть передана через инструкцию</a:t>
            </a:r>
          </a:p>
          <a:p>
            <a:pPr lvl="1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x1, x2, 3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0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x1 = a, x2 = b</a:t>
            </a:r>
          </a:p>
          <a:p>
            <a:pPr lvl="1"/>
            <a:endParaRPr lang="en-US" sz="20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	</a:t>
            </a: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 = b + 0x123456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Максимальный размер 12-битного числа в дополнительном коде это 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^</a:t>
            </a: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11-1 = 2047 (0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x7FF)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Можно использовать </a:t>
            </a:r>
            <a:r>
              <a:rPr lang="ru-RU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псевдоинструкцию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для загрузки больших констант</a:t>
            </a:r>
            <a:endParaRPr lang="en-US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2757ED-FE77-4758-AE39-061D69385E28}"/>
              </a:ext>
            </a:extLst>
          </p:cNvPr>
          <p:cNvSpPr txBox="1"/>
          <p:nvPr/>
        </p:nvSpPr>
        <p:spPr>
          <a:xfrm>
            <a:off x="1973910" y="5444855"/>
            <a:ext cx="2868433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x4, 0x123456</a:t>
            </a:r>
            <a:endParaRPr lang="ru-RU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9C16AE-2248-4849-A126-4219E56B247D}"/>
              </a:ext>
            </a:extLst>
          </p:cNvPr>
          <p:cNvSpPr txBox="1"/>
          <p:nvPr/>
        </p:nvSpPr>
        <p:spPr>
          <a:xfrm>
            <a:off x="5815716" y="5444855"/>
            <a:ext cx="3264674" cy="784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0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lui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x4, 0x123</a:t>
            </a:r>
          </a:p>
          <a:p>
            <a:pPr>
              <a:spcBef>
                <a:spcPts val="600"/>
              </a:spcBef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x4, x4, 0x456</a:t>
            </a:r>
            <a:endParaRPr lang="ru-RU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57B20F-37CE-4F7B-9AA9-DD3A1D18EDC8}"/>
              </a:ext>
            </a:extLst>
          </p:cNvPr>
          <p:cNvSpPr txBox="1"/>
          <p:nvPr/>
        </p:nvSpPr>
        <p:spPr>
          <a:xfrm>
            <a:off x="9080390" y="5444855"/>
            <a:ext cx="2868433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x4 = 0x123000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13955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 animBg="1"/>
      <p:bldP spid="9" grpId="0" animBg="1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(x + 3) | (y + 123456);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(x * 4) ^ y;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4531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</a:t>
            </a: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+ 3)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(y + 123456);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(x * 4) ^ y;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x13, x10, 3</a:t>
            </a:r>
          </a:p>
        </p:txBody>
      </p:sp>
    </p:spTree>
    <p:extLst>
      <p:ext uri="{BB962C8B-B14F-4D97-AF65-F5344CB8AC3E}">
        <p14:creationId xmlns:p14="http://schemas.microsoft.com/office/powerpoint/2010/main" val="638295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</a:t>
            </a: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+ 3)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</a:t>
            </a: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(y + 123456)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(x * 4) ^ y;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x13, x10, 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x14, 123456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x14, x11, x14</a:t>
            </a:r>
          </a:p>
        </p:txBody>
      </p:sp>
    </p:spTree>
    <p:extLst>
      <p:ext uri="{BB962C8B-B14F-4D97-AF65-F5344CB8AC3E}">
        <p14:creationId xmlns:p14="http://schemas.microsoft.com/office/powerpoint/2010/main" val="294657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</a:t>
            </a: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+ 3)</a:t>
            </a: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</a:t>
            </a: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(y + 123456)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(x * 4) ^ y;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x13, x10, 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x14, 123456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x14, x11,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 x11, x13, x14</a:t>
            </a:r>
          </a:p>
        </p:txBody>
      </p:sp>
    </p:spTree>
    <p:extLst>
      <p:ext uri="{BB962C8B-B14F-4D97-AF65-F5344CB8AC3E}">
        <p14:creationId xmlns:p14="http://schemas.microsoft.com/office/powerpoint/2010/main" val="1988257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</a:t>
            </a: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+ 3)</a:t>
            </a: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</a:t>
            </a: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(y + 123456)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</a:t>
            </a:r>
            <a:r>
              <a:rPr lang="en-US" sz="1800" dirty="0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* 4)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^ y;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x13, x10, 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x14, 123456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x14, x11,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 x11, x13,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 err="1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slli</a:t>
            </a:r>
            <a:r>
              <a:rPr lang="en-US" sz="1800" dirty="0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x13, x10, 2</a:t>
            </a:r>
          </a:p>
        </p:txBody>
      </p:sp>
    </p:spTree>
    <p:extLst>
      <p:ext uri="{BB962C8B-B14F-4D97-AF65-F5344CB8AC3E}">
        <p14:creationId xmlns:p14="http://schemas.microsoft.com/office/powerpoint/2010/main" val="204550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Instruction Set Architecture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ISA)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Система команд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Средства для выполнения команд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Форматы данных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Системы регистров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Способы адресации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Модели памяти</a:t>
            </a:r>
          </a:p>
        </p:txBody>
      </p:sp>
    </p:spTree>
    <p:extLst>
      <p:ext uri="{BB962C8B-B14F-4D97-AF65-F5344CB8AC3E}">
        <p14:creationId xmlns:p14="http://schemas.microsoft.com/office/powerpoint/2010/main" val="181517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A82A598-FA32-4E1F-9817-4B53DA0864B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простых выражений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9D641799-311E-4BD3-95F6-CBD7378DD590}"/>
              </a:ext>
            </a:extLst>
          </p:cNvPr>
          <p:cNvSpPr txBox="1">
            <a:spLocks/>
          </p:cNvSpPr>
          <p:nvPr/>
        </p:nvSpPr>
        <p:spPr>
          <a:xfrm>
            <a:off x="1289784" y="3148397"/>
            <a:ext cx="4403349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y, z;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 = </a:t>
            </a: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+ 3)</a:t>
            </a: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</a:t>
            </a: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(y + 123456)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z = </a:t>
            </a:r>
            <a:r>
              <a:rPr lang="en-US" sz="1800" dirty="0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* 4)</a:t>
            </a:r>
            <a:r>
              <a:rPr lang="en-US" sz="1800" dirty="0">
                <a:highlight>
                  <a:srgbClr val="00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^ y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;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84F9A5B-17CE-464A-B104-51B4C32BFFEC}"/>
              </a:ext>
            </a:extLst>
          </p:cNvPr>
          <p:cNvGrpSpPr/>
          <p:nvPr/>
        </p:nvGrpSpPr>
        <p:grpSpPr>
          <a:xfrm>
            <a:off x="1289783" y="1843088"/>
            <a:ext cx="9612434" cy="1325564"/>
            <a:chOff x="1289783" y="2123691"/>
            <a:chExt cx="9612434" cy="1325564"/>
          </a:xfrm>
        </p:grpSpPr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266B2EB6-93A7-4F30-B22F-400314F4E956}"/>
                </a:ext>
              </a:extLst>
            </p:cNvPr>
            <p:cNvSpPr txBox="1">
              <a:spLocks/>
            </p:cNvSpPr>
            <p:nvPr/>
          </p:nvSpPr>
          <p:spPr>
            <a:xfrm>
              <a:off x="1289783" y="2123692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Пример на </a:t>
              </a:r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66589D2A-8B44-4E8D-BEFF-B088ED1D3DCF}"/>
                </a:ext>
              </a:extLst>
            </p:cNvPr>
            <p:cNvSpPr txBox="1">
              <a:spLocks/>
            </p:cNvSpPr>
            <p:nvPr/>
          </p:nvSpPr>
          <p:spPr>
            <a:xfrm>
              <a:off x="6498867" y="2123691"/>
              <a:ext cx="440335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</a:t>
              </a:r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ассемблер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4A407395-9CA8-4AA8-9576-8F67A38D51A4}"/>
              </a:ext>
            </a:extLst>
          </p:cNvPr>
          <p:cNvSpPr txBox="1">
            <a:spLocks/>
          </p:cNvSpPr>
          <p:nvPr/>
        </p:nvSpPr>
        <p:spPr>
          <a:xfrm>
            <a:off x="6498867" y="3148397"/>
            <a:ext cx="5110037" cy="308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x11, z: x12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x1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x14 – </a:t>
            </a:r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временное хранилище</a:t>
            </a:r>
            <a:endParaRPr lang="en-US" sz="18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00FF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 x13, x10, 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 x14, 123456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x14, x11,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highlight>
                  <a:srgbClr val="FF00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 x11, x13,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 err="1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slli</a:t>
            </a:r>
            <a:r>
              <a:rPr lang="en-US" sz="1800" dirty="0">
                <a:highlight>
                  <a:srgbClr val="FF00FF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x13, x10, 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 err="1">
                <a:highlight>
                  <a:srgbClr val="00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xor</a:t>
            </a:r>
            <a:r>
              <a:rPr lang="en-US" sz="1800" dirty="0">
                <a:highlight>
                  <a:srgbClr val="00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x12, x13, x11</a:t>
            </a:r>
            <a:endParaRPr lang="ru-RU" sz="1800" dirty="0">
              <a:highlight>
                <a:srgbClr val="00FF0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95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инструкции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03E3A244-EFAD-41EA-B0EE-265D395BA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 lnSpcReduction="10000"/>
          </a:bodyPr>
          <a:lstStyle/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Вычислительные</a:t>
            </a:r>
            <a:endParaRPr lang="ru-RU" sz="28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Register-register	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op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dest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src1, src2</a:t>
            </a:r>
            <a:endParaRPr lang="en-US" sz="24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Register-</a:t>
            </a:r>
            <a:r>
              <a:rPr lang="en-US" sz="2400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immeliate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op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dest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src1, const</a:t>
            </a:r>
            <a:endParaRPr lang="ru-RU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Загрузки и сохранения</a:t>
            </a:r>
            <a:endParaRPr lang="en-US" sz="28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>
              <a:lnSpc>
                <a:spcPct val="110000"/>
              </a:lnSpc>
              <a:spcBef>
                <a:spcPts val="600"/>
              </a:spcBef>
            </a:pP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dest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offset(base)</a:t>
            </a:r>
          </a:p>
          <a:p>
            <a:pPr lvl="2">
              <a:lnSpc>
                <a:spcPct val="120000"/>
              </a:lnSpc>
              <a:spcBef>
                <a:spcPts val="600"/>
              </a:spcBef>
            </a:pP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src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offset(base)</a:t>
            </a:r>
            <a:endParaRPr lang="ru-RU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Управления</a:t>
            </a:r>
            <a:endParaRPr lang="ru-RU" sz="28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Безусловный переход	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label 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 </a:t>
            </a:r>
            <a:r>
              <a:rPr lang="en-US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lalr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register</a:t>
            </a:r>
            <a:endParaRPr lang="ru-RU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Условный переход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		</a:t>
            </a:r>
            <a:r>
              <a:rPr lang="en-US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 src1, src2, label</a:t>
            </a:r>
            <a:endParaRPr lang="ru-RU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ru-RU" sz="2800" b="1" dirty="0" err="1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Псевдоинструкции</a:t>
            </a:r>
            <a:endParaRPr lang="ru-RU" sz="2800" b="1" dirty="0">
              <a:solidFill>
                <a:schemeClr val="accent1"/>
              </a:solidFill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937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01CC343-E392-42EB-B2F4-48591A313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53" y="0"/>
            <a:ext cx="11028493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7540216-8F1B-4284-98DB-5FF15082B57B}"/>
              </a:ext>
            </a:extLst>
          </p:cNvPr>
          <p:cNvSpPr/>
          <p:nvPr/>
        </p:nvSpPr>
        <p:spPr>
          <a:xfrm>
            <a:off x="581753" y="190831"/>
            <a:ext cx="11028493" cy="1701579"/>
          </a:xfrm>
          <a:prstGeom prst="rect">
            <a:avLst/>
          </a:prstGeom>
          <a:solidFill>
            <a:srgbClr val="4472C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E397D93-C292-4287-81F2-D66F8E1A8FAC}"/>
              </a:ext>
            </a:extLst>
          </p:cNvPr>
          <p:cNvSpPr/>
          <p:nvPr/>
        </p:nvSpPr>
        <p:spPr>
          <a:xfrm>
            <a:off x="581752" y="1899037"/>
            <a:ext cx="11028493" cy="1529964"/>
          </a:xfrm>
          <a:prstGeom prst="rect">
            <a:avLst/>
          </a:prstGeom>
          <a:solidFill>
            <a:srgbClr val="4472C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CF876FC-2667-49E1-B7A5-D48B09B1D530}"/>
              </a:ext>
            </a:extLst>
          </p:cNvPr>
          <p:cNvSpPr/>
          <p:nvPr/>
        </p:nvSpPr>
        <p:spPr>
          <a:xfrm>
            <a:off x="581752" y="3429000"/>
            <a:ext cx="11028493" cy="1357685"/>
          </a:xfrm>
          <a:prstGeom prst="rect">
            <a:avLst/>
          </a:prstGeom>
          <a:solidFill>
            <a:srgbClr val="4472C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017EEC2-645F-409D-AEF2-B0E58CCF8C03}"/>
              </a:ext>
            </a:extLst>
          </p:cNvPr>
          <p:cNvSpPr/>
          <p:nvPr/>
        </p:nvSpPr>
        <p:spPr>
          <a:xfrm>
            <a:off x="581751" y="4786685"/>
            <a:ext cx="11028493" cy="1357685"/>
          </a:xfrm>
          <a:prstGeom prst="rect">
            <a:avLst/>
          </a:prstGeom>
          <a:solidFill>
            <a:srgbClr val="4472C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8033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7" grpId="0" animBg="1"/>
      <p:bldP spid="7" grpId="1" animBg="1"/>
      <p:bldP spid="9" grpId="0" animBg="1"/>
      <p:bldP spid="9" grpId="1" animBg="1"/>
      <p:bldP spid="11" grpId="0" animBg="1"/>
      <p:bldP spid="11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7672054-CA77-4960-9576-8B58E35F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расширения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3AD3DAA-9585-4556-ADD4-6E38BCC72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091" y="1690688"/>
            <a:ext cx="3529818" cy="489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842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4B90B34-4726-4AF9-ACEF-9CE397C3F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2019300"/>
            <a:ext cx="10744200" cy="28194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7672054-CA77-4960-9576-8B58E35F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расширения</a:t>
            </a:r>
          </a:p>
        </p:txBody>
      </p:sp>
    </p:spTree>
    <p:extLst>
      <p:ext uri="{BB962C8B-B14F-4D97-AF65-F5344CB8AC3E}">
        <p14:creationId xmlns:p14="http://schemas.microsoft.com/office/powerpoint/2010/main" val="1121285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0AC0AC9-F4DA-4753-A4F5-BE27ADA0E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883" y="2761711"/>
            <a:ext cx="9119184" cy="2128341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A6D85DB-542C-4604-BD3E-BF034098E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Кодирование инструкций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235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03FFBD9-5721-40FE-AC43-C89F6C3F2793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Кодирование инструкций </a:t>
            </a:r>
            <a:r>
              <a:rPr lang="en-US" sz="36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89BFCFE-DFE3-4FD9-A459-BB04F8CE1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356" y="3918426"/>
            <a:ext cx="8741093" cy="580073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E007704-A06C-464A-B9F8-7AB1A747D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917" y="4536023"/>
            <a:ext cx="7767637" cy="34004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5BF506B-21DC-4845-AE7E-F90AB2E854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921" y="5051647"/>
            <a:ext cx="7740967" cy="31337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F9B4692-8ED4-45BD-9573-D507FF9F09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2204" y="5404885"/>
            <a:ext cx="7747635" cy="300038"/>
          </a:xfrm>
          <a:prstGeom prst="rect">
            <a:avLst/>
          </a:prstGeom>
        </p:spPr>
      </p:pic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67A47A13-29C2-4F0C-856C-3847A88F6958}"/>
              </a:ext>
            </a:extLst>
          </p:cNvPr>
          <p:cNvGrpSpPr/>
          <p:nvPr/>
        </p:nvGrpSpPr>
        <p:grpSpPr>
          <a:xfrm>
            <a:off x="1039307" y="2751462"/>
            <a:ext cx="9136727" cy="521156"/>
            <a:chOff x="1354033" y="1822302"/>
            <a:chExt cx="9136727" cy="521156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D1E94AA0-759E-4FDF-BB27-24A09E43DF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6456" b="81232"/>
            <a:stretch/>
          </p:blipFill>
          <p:spPr>
            <a:xfrm>
              <a:off x="1354033" y="2138901"/>
              <a:ext cx="9136727" cy="204557"/>
            </a:xfrm>
            <a:prstGeom prst="rect">
              <a:avLst/>
            </a:prstGeom>
          </p:spPr>
        </p:pic>
        <p:pic>
          <p:nvPicPr>
            <p:cNvPr id="18" name="Рисунок 17">
              <a:extLst>
                <a:ext uri="{FF2B5EF4-FFF2-40B4-BE49-F238E27FC236}">
                  <a16:creationId xmlns:a16="http://schemas.microsoft.com/office/drawing/2014/main" id="{BA554527-A51F-4780-B14A-2BBA96BC52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784" b="92638"/>
            <a:stretch/>
          </p:blipFill>
          <p:spPr>
            <a:xfrm>
              <a:off x="1354033" y="1822302"/>
              <a:ext cx="9136727" cy="316599"/>
            </a:xfrm>
            <a:prstGeom prst="rect">
              <a:avLst/>
            </a:prstGeom>
          </p:spPr>
        </p:pic>
      </p:grpSp>
      <p:sp>
        <p:nvSpPr>
          <p:cNvPr id="21" name="Объект 2">
            <a:extLst>
              <a:ext uri="{FF2B5EF4-FFF2-40B4-BE49-F238E27FC236}">
                <a16:creationId xmlns:a16="http://schemas.microsoft.com/office/drawing/2014/main" id="{B4961008-FCFA-4833-9852-4E717920AEF1}"/>
              </a:ext>
            </a:extLst>
          </p:cNvPr>
          <p:cNvSpPr txBox="1">
            <a:spLocks/>
          </p:cNvSpPr>
          <p:nvPr/>
        </p:nvSpPr>
        <p:spPr>
          <a:xfrm>
            <a:off x="990600" y="1941088"/>
            <a:ext cx="3845118" cy="4371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and x1, x2, x3</a:t>
            </a:r>
            <a:endParaRPr lang="ru-RU" sz="2000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3" name="Объект 2">
            <a:extLst>
              <a:ext uri="{FF2B5EF4-FFF2-40B4-BE49-F238E27FC236}">
                <a16:creationId xmlns:a16="http://schemas.microsoft.com/office/drawing/2014/main" id="{A2691982-4E31-4D1C-A029-81F1B732C010}"/>
              </a:ext>
            </a:extLst>
          </p:cNvPr>
          <p:cNvSpPr txBox="1">
            <a:spLocks/>
          </p:cNvSpPr>
          <p:nvPr/>
        </p:nvSpPr>
        <p:spPr>
          <a:xfrm>
            <a:off x="3872764" y="6015143"/>
            <a:ext cx="2077279" cy="4371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0x00317083</a:t>
            </a:r>
            <a:endParaRPr lang="ru-RU" sz="2000" dirty="0">
              <a:solidFill>
                <a:schemeClr val="accent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00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03374F9-2B1E-4847-B7C7-FA1D8C038E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00" y="102977"/>
            <a:ext cx="11350000" cy="665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0091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43A2077-122D-4F7B-BFF6-64201380C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Представление программы в памяти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622C61-6259-4EC6-AE1E-567EDEB312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977"/>
          <a:stretch/>
        </p:blipFill>
        <p:spPr>
          <a:xfrm>
            <a:off x="5676900" y="2004647"/>
            <a:ext cx="5676900" cy="43477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586D7F3-57D9-4D60-9061-D96BB4E056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4859"/>
          <a:stretch/>
        </p:blipFill>
        <p:spPr>
          <a:xfrm>
            <a:off x="419100" y="2741002"/>
            <a:ext cx="5676900" cy="234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02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Пример линейной программы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BC6E18D2-9B94-48D3-940A-D9BB734CAE44}"/>
              </a:ext>
            </a:extLst>
          </p:cNvPr>
          <p:cNvSpPr txBox="1">
            <a:spLocks/>
          </p:cNvSpPr>
          <p:nvPr/>
        </p:nvSpPr>
        <p:spPr>
          <a:xfrm>
            <a:off x="1664474" y="2975775"/>
            <a:ext cx="3233530" cy="254243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x13, x10, 3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x14, 123456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x14, x11,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x11, x13, x14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slli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x13, x10, 2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xor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x12, x13, x11</a:t>
            </a:r>
            <a:endParaRPr lang="ru-RU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909C66-2437-4ABC-B20F-93944F50E4BB}"/>
              </a:ext>
            </a:extLst>
          </p:cNvPr>
          <p:cNvSpPr txBox="1"/>
          <p:nvPr/>
        </p:nvSpPr>
        <p:spPr>
          <a:xfrm>
            <a:off x="838200" y="2975775"/>
            <a:ext cx="897863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066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Картинки по запросу risc-v">
            <a:extLst>
              <a:ext uri="{FF2B5EF4-FFF2-40B4-BE49-F238E27FC236}">
                <a16:creationId xmlns:a16="http://schemas.microsoft.com/office/drawing/2014/main" id="{711C54E9-A5C4-4BE7-B65D-D99BE589A4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2" t="13797" r="8106" b="14783"/>
          <a:stretch/>
        </p:blipFill>
        <p:spPr bwMode="auto">
          <a:xfrm>
            <a:off x="4452343" y="2494775"/>
            <a:ext cx="2226366" cy="186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Картинки по запросу mips">
            <a:extLst>
              <a:ext uri="{FF2B5EF4-FFF2-40B4-BE49-F238E27FC236}">
                <a16:creationId xmlns:a16="http://schemas.microsoft.com/office/drawing/2014/main" id="{5AAC5612-7348-4879-B462-57CE891C1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2497" y="5153048"/>
            <a:ext cx="2746058" cy="39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Картинки по запросу x86">
            <a:extLst>
              <a:ext uri="{FF2B5EF4-FFF2-40B4-BE49-F238E27FC236}">
                <a16:creationId xmlns:a16="http://schemas.microsoft.com/office/drawing/2014/main" id="{4FAF9CCB-EF15-4950-B163-C6641B645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52" y="2576529"/>
            <a:ext cx="1365432" cy="136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2A8076A-8B7E-40CA-870C-ADD38AD9D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9658" y="2861421"/>
            <a:ext cx="2856890" cy="144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Картинки по запросу arm isa logo">
            <a:extLst>
              <a:ext uri="{FF2B5EF4-FFF2-40B4-BE49-F238E27FC236}">
                <a16:creationId xmlns:a16="http://schemas.microsoft.com/office/drawing/2014/main" id="{2505E2ED-F3BA-4E50-8F98-37C107CDE9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768" y="4967899"/>
            <a:ext cx="2578799" cy="765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Картинки по запросу powerpc logo">
            <a:extLst>
              <a:ext uri="{FF2B5EF4-FFF2-40B4-BE49-F238E27FC236}">
                <a16:creationId xmlns:a16="http://schemas.microsoft.com/office/drawing/2014/main" id="{618C70B9-5BF7-4EEC-AD63-474A5D500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1703" y="4967899"/>
            <a:ext cx="3052801" cy="765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6BA267C0-2355-462E-87A2-B1B69C6AF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Instruction Set Architecture</a:t>
            </a:r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ISA)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778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Условные переходы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Конструкция </a:t>
            </a:r>
            <a:r>
              <a:rPr lang="en-US" sz="24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может быть реализована с помощью инструкций передачи управления (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bne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и др.)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6C9F067-DF9E-4F9E-908A-2186A52A593D}"/>
              </a:ext>
            </a:extLst>
          </p:cNvPr>
          <p:cNvSpPr/>
          <p:nvPr/>
        </p:nvSpPr>
        <p:spPr>
          <a:xfrm>
            <a:off x="4254561" y="3390488"/>
            <a:ext cx="3688901" cy="32137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условие</a:t>
            </a:r>
            <a:r>
              <a:rPr lang="en-US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 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вычисляется в</a:t>
            </a:r>
            <a:r>
              <a:rPr lang="ru-RU" sz="1600" i="1" dirty="0">
                <a:solidFill>
                  <a:schemeClr val="accent2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xN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beqz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xN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endif</a:t>
            </a:r>
          </a:p>
          <a:p>
            <a:pPr>
              <a:spcBef>
                <a:spcPts val="600"/>
              </a:spcBef>
            </a:pP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тело условия</a:t>
            </a: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endif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 marL="0" indent="0">
              <a:spcBef>
                <a:spcPts val="600"/>
              </a:spcBef>
              <a:buNone/>
            </a:pP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slt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x12, x10, x11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beqz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x12,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endif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sub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x11, x11, x10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endif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0AF53DB-8A82-431B-8FA6-08BE295B71BF}"/>
              </a:ext>
            </a:extLst>
          </p:cNvPr>
          <p:cNvSpPr/>
          <p:nvPr/>
        </p:nvSpPr>
        <p:spPr>
          <a:xfrm>
            <a:off x="889926" y="3390487"/>
            <a:ext cx="3364635" cy="32137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условие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тело условия</a:t>
            </a:r>
            <a:endParaRPr lang="en-US" sz="16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>
              <a:spcBef>
                <a:spcPts val="600"/>
              </a:spcBef>
            </a:pP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y;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(x &lt; y) {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y = y – x;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67528C9E-F9C9-4DFD-8F42-4D173377D240}"/>
              </a:ext>
            </a:extLst>
          </p:cNvPr>
          <p:cNvSpPr txBox="1">
            <a:spLocks/>
          </p:cNvSpPr>
          <p:nvPr/>
        </p:nvSpPr>
        <p:spPr>
          <a:xfrm>
            <a:off x="1214191" y="2858439"/>
            <a:ext cx="3040370" cy="4763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 code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E3F56F2D-F4BF-466D-BE8E-17D8B0CE08A4}"/>
              </a:ext>
            </a:extLst>
          </p:cNvPr>
          <p:cNvSpPr txBox="1">
            <a:spLocks/>
          </p:cNvSpPr>
          <p:nvPr/>
        </p:nvSpPr>
        <p:spPr>
          <a:xfrm>
            <a:off x="4578826" y="2858439"/>
            <a:ext cx="3040370" cy="4763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 assembly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CB2DCA0-5EB7-472B-B5F4-3AF0ABE3D43E}"/>
              </a:ext>
            </a:extLst>
          </p:cNvPr>
          <p:cNvSpPr/>
          <p:nvPr/>
        </p:nvSpPr>
        <p:spPr>
          <a:xfrm>
            <a:off x="8267727" y="2858439"/>
            <a:ext cx="3568122" cy="21309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Иногда мы можем комбинировать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вычисление условия и ветвление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endParaRPr lang="en-US" sz="16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</a:t>
            </a:r>
            <a:r>
              <a:rPr lang="en-US" sz="16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bge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x10, x11,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endif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sub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x11, x11, x10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endif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1151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Условные переходы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Конструкция </a:t>
            </a:r>
            <a:r>
              <a:rPr lang="en-US" sz="2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ru-RU" sz="2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</a:t>
            </a:r>
            <a:r>
              <a:rPr lang="en-US" sz="2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может быть реализована подобным образом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C1461C9-BE0A-41FF-A5AB-F17C9A589942}"/>
              </a:ext>
            </a:extLst>
          </p:cNvPr>
          <p:cNvSpPr/>
          <p:nvPr/>
        </p:nvSpPr>
        <p:spPr>
          <a:xfrm>
            <a:off x="4205395" y="2937262"/>
            <a:ext cx="3688901" cy="2692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условие</a:t>
            </a:r>
            <a:r>
              <a:rPr lang="en-US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 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вычисляется в</a:t>
            </a:r>
            <a:r>
              <a:rPr lang="ru-RU" sz="1600" i="1" dirty="0">
                <a:solidFill>
                  <a:schemeClr val="accent2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xN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beqz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xN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</a:p>
          <a:p>
            <a:pPr>
              <a:spcBef>
                <a:spcPts val="600"/>
              </a:spcBef>
            </a:pP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тело условия если </a:t>
            </a:r>
            <a:r>
              <a:rPr lang="en-US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True 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для </a:t>
            </a:r>
            <a:r>
              <a:rPr lang="en-US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if</a:t>
            </a: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j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endif</a:t>
            </a: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тело условия если </a:t>
            </a:r>
            <a:r>
              <a:rPr lang="en-US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False 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для </a:t>
            </a:r>
            <a:r>
              <a:rPr lang="en-US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if</a:t>
            </a: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endif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8F627DC-7165-4CFD-B6A9-1DD534B0F4BC}"/>
              </a:ext>
            </a:extLst>
          </p:cNvPr>
          <p:cNvSpPr/>
          <p:nvPr/>
        </p:nvSpPr>
        <p:spPr>
          <a:xfrm>
            <a:off x="840760" y="2937261"/>
            <a:ext cx="3364635" cy="32137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условие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тело условия если </a:t>
            </a:r>
            <a:r>
              <a:rPr lang="en-US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True</a:t>
            </a:r>
            <a:endParaRPr lang="en-US" sz="16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 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sz="16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тело условия если </a:t>
            </a:r>
            <a:r>
              <a:rPr lang="en-US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False</a:t>
            </a:r>
            <a:endParaRPr lang="en-US" sz="16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762CADB3-8B3A-4B38-A7A6-9FEF5917927E}"/>
              </a:ext>
            </a:extLst>
          </p:cNvPr>
          <p:cNvSpPr txBox="1">
            <a:spLocks/>
          </p:cNvSpPr>
          <p:nvPr/>
        </p:nvSpPr>
        <p:spPr>
          <a:xfrm>
            <a:off x="1165025" y="2405213"/>
            <a:ext cx="3040370" cy="4763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 code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905BCCA9-3D0D-4845-8540-320C770D216F}"/>
              </a:ext>
            </a:extLst>
          </p:cNvPr>
          <p:cNvSpPr txBox="1">
            <a:spLocks/>
          </p:cNvSpPr>
          <p:nvPr/>
        </p:nvSpPr>
        <p:spPr>
          <a:xfrm>
            <a:off x="4529660" y="2405213"/>
            <a:ext cx="3040370" cy="4763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 assembly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35B3C8-FAEB-4738-BABD-5A48A37DD62A}"/>
              </a:ext>
            </a:extLst>
          </p:cNvPr>
          <p:cNvSpPr txBox="1"/>
          <p:nvPr/>
        </p:nvSpPr>
        <p:spPr>
          <a:xfrm>
            <a:off x="3597489" y="2937260"/>
            <a:ext cx="2337657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ru-RU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</a:p>
          <a:p>
            <a:pPr>
              <a:spcBef>
                <a:spcPts val="600"/>
              </a:spcBef>
            </a:pPr>
            <a:r>
              <a:rPr lang="ru-RU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6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ru-RU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6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ru-RU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6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600" b="1" dirty="0">
              <a:solidFill>
                <a:schemeClr val="accent1"/>
              </a:solidFill>
              <a:highlight>
                <a:srgbClr val="FFFF0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600" b="1" dirty="0">
              <a:solidFill>
                <a:schemeClr val="accent1"/>
              </a:solidFill>
              <a:highlight>
                <a:srgbClr val="FFFF0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6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1185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  <p:bldP spid="7" grpId="0" animBg="1"/>
      <p:bldP spid="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Циклы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Циклы можно реализовать используя инструкции ветвления указывая назад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1C3D42B-6D0A-4163-80AA-8D292617E887}"/>
              </a:ext>
            </a:extLst>
          </p:cNvPr>
          <p:cNvSpPr/>
          <p:nvPr/>
        </p:nvSpPr>
        <p:spPr>
          <a:xfrm>
            <a:off x="4293885" y="3342782"/>
            <a:ext cx="3688901" cy="2692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условие</a:t>
            </a:r>
            <a:r>
              <a:rPr lang="en-US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 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вычисляется в</a:t>
            </a:r>
            <a:r>
              <a:rPr lang="ru-RU" sz="1600" i="1" dirty="0">
                <a:solidFill>
                  <a:schemeClr val="accent2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xN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beqz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xN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600" dirty="0" err="1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endwhile</a:t>
            </a:r>
            <a:endParaRPr lang="en-US" sz="1600" dirty="0">
              <a:solidFill>
                <a:schemeClr val="accent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тело цикла</a:t>
            </a: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</a:t>
            </a: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 err="1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endwhile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FBFEC2-E4F8-4F2D-AEEB-A3C8C6ACD257}"/>
              </a:ext>
            </a:extLst>
          </p:cNvPr>
          <p:cNvSpPr/>
          <p:nvPr/>
        </p:nvSpPr>
        <p:spPr>
          <a:xfrm>
            <a:off x="929250" y="3342781"/>
            <a:ext cx="3364635" cy="32137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условие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тело цикла</a:t>
            </a:r>
            <a:endParaRPr lang="en-US" sz="16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E57947B2-8DB4-45C7-B9C2-7809E0071567}"/>
              </a:ext>
            </a:extLst>
          </p:cNvPr>
          <p:cNvSpPr txBox="1">
            <a:spLocks/>
          </p:cNvSpPr>
          <p:nvPr/>
        </p:nvSpPr>
        <p:spPr>
          <a:xfrm>
            <a:off x="1253515" y="2810733"/>
            <a:ext cx="3040370" cy="4763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 code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8DC221A-687B-4301-8747-35FEB7B5FBA2}"/>
              </a:ext>
            </a:extLst>
          </p:cNvPr>
          <p:cNvSpPr txBox="1">
            <a:spLocks/>
          </p:cNvSpPr>
          <p:nvPr/>
        </p:nvSpPr>
        <p:spPr>
          <a:xfrm>
            <a:off x="4618150" y="2810733"/>
            <a:ext cx="3040370" cy="4763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 assembly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7EE13E97-262E-4C06-96E4-5CA3740A3D38}"/>
              </a:ext>
            </a:extLst>
          </p:cNvPr>
          <p:cNvSpPr/>
          <p:nvPr/>
        </p:nvSpPr>
        <p:spPr>
          <a:xfrm>
            <a:off x="5277524" y="3477444"/>
            <a:ext cx="2604461" cy="1317191"/>
          </a:xfrm>
          <a:custGeom>
            <a:avLst/>
            <a:gdLst>
              <a:gd name="connsiteX0" fmla="*/ 620202 w 2919846"/>
              <a:gd name="connsiteY0" fmla="*/ 1296768 h 1337310"/>
              <a:gd name="connsiteX1" fmla="*/ 2067340 w 2919846"/>
              <a:gd name="connsiteY1" fmla="*/ 1201352 h 1337310"/>
              <a:gd name="connsiteX2" fmla="*/ 2830665 w 2919846"/>
              <a:gd name="connsiteY2" fmla="*/ 175634 h 1337310"/>
              <a:gd name="connsiteX3" fmla="*/ 0 w 2919846"/>
              <a:gd name="connsiteY3" fmla="*/ 8656 h 1337310"/>
              <a:gd name="connsiteX0" fmla="*/ 564543 w 2920597"/>
              <a:gd name="connsiteY0" fmla="*/ 1296768 h 1337310"/>
              <a:gd name="connsiteX1" fmla="*/ 2067340 w 2920597"/>
              <a:gd name="connsiteY1" fmla="*/ 1201352 h 1337310"/>
              <a:gd name="connsiteX2" fmla="*/ 2830665 w 2920597"/>
              <a:gd name="connsiteY2" fmla="*/ 175634 h 1337310"/>
              <a:gd name="connsiteX3" fmla="*/ 0 w 2920597"/>
              <a:gd name="connsiteY3" fmla="*/ 8656 h 1337310"/>
              <a:gd name="connsiteX0" fmla="*/ 564543 w 2920597"/>
              <a:gd name="connsiteY0" fmla="*/ 1296768 h 1318387"/>
              <a:gd name="connsiteX1" fmla="*/ 2067340 w 2920597"/>
              <a:gd name="connsiteY1" fmla="*/ 1201352 h 1318387"/>
              <a:gd name="connsiteX2" fmla="*/ 2830665 w 2920597"/>
              <a:gd name="connsiteY2" fmla="*/ 175634 h 1318387"/>
              <a:gd name="connsiteX3" fmla="*/ 0 w 2920597"/>
              <a:gd name="connsiteY3" fmla="*/ 8656 h 1318387"/>
              <a:gd name="connsiteX0" fmla="*/ 564543 w 2928943"/>
              <a:gd name="connsiteY0" fmla="*/ 1296768 h 1296768"/>
              <a:gd name="connsiteX1" fmla="*/ 2154805 w 2928943"/>
              <a:gd name="connsiteY1" fmla="*/ 1113888 h 1296768"/>
              <a:gd name="connsiteX2" fmla="*/ 2830665 w 2928943"/>
              <a:gd name="connsiteY2" fmla="*/ 175634 h 1296768"/>
              <a:gd name="connsiteX3" fmla="*/ 0 w 2928943"/>
              <a:gd name="connsiteY3" fmla="*/ 8656 h 1296768"/>
              <a:gd name="connsiteX0" fmla="*/ 564543 w 2921800"/>
              <a:gd name="connsiteY0" fmla="*/ 1296768 h 1296768"/>
              <a:gd name="connsiteX1" fmla="*/ 2154805 w 2921800"/>
              <a:gd name="connsiteY1" fmla="*/ 1113888 h 1296768"/>
              <a:gd name="connsiteX2" fmla="*/ 2830665 w 2921800"/>
              <a:gd name="connsiteY2" fmla="*/ 175634 h 1296768"/>
              <a:gd name="connsiteX3" fmla="*/ 0 w 2921800"/>
              <a:gd name="connsiteY3" fmla="*/ 8656 h 1296768"/>
              <a:gd name="connsiteX0" fmla="*/ 564543 w 2926325"/>
              <a:gd name="connsiteY0" fmla="*/ 1296768 h 1296768"/>
              <a:gd name="connsiteX1" fmla="*/ 2202513 w 2926325"/>
              <a:gd name="connsiteY1" fmla="*/ 1113888 h 1296768"/>
              <a:gd name="connsiteX2" fmla="*/ 2830665 w 2926325"/>
              <a:gd name="connsiteY2" fmla="*/ 175634 h 1296768"/>
              <a:gd name="connsiteX3" fmla="*/ 0 w 2926325"/>
              <a:gd name="connsiteY3" fmla="*/ 8656 h 1296768"/>
              <a:gd name="connsiteX0" fmla="*/ 564543 w 2639646"/>
              <a:gd name="connsiteY0" fmla="*/ 1317191 h 1317191"/>
              <a:gd name="connsiteX1" fmla="*/ 2202513 w 2639646"/>
              <a:gd name="connsiteY1" fmla="*/ 1134311 h 1317191"/>
              <a:gd name="connsiteX2" fmla="*/ 2488759 w 2639646"/>
              <a:gd name="connsiteY2" fmla="*/ 132447 h 1317191"/>
              <a:gd name="connsiteX3" fmla="*/ 0 w 2639646"/>
              <a:gd name="connsiteY3" fmla="*/ 29079 h 1317191"/>
              <a:gd name="connsiteX0" fmla="*/ 564543 w 2604461"/>
              <a:gd name="connsiteY0" fmla="*/ 1317191 h 1317191"/>
              <a:gd name="connsiteX1" fmla="*/ 2202513 w 2604461"/>
              <a:gd name="connsiteY1" fmla="*/ 1134311 h 1317191"/>
              <a:gd name="connsiteX2" fmla="*/ 2488759 w 2604461"/>
              <a:gd name="connsiteY2" fmla="*/ 132447 h 1317191"/>
              <a:gd name="connsiteX3" fmla="*/ 0 w 2604461"/>
              <a:gd name="connsiteY3" fmla="*/ 29079 h 1317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4461" h="1317191">
                <a:moveTo>
                  <a:pt x="564543" y="1317191"/>
                </a:moveTo>
                <a:cubicBezTo>
                  <a:pt x="1191372" y="1315204"/>
                  <a:pt x="1881810" y="1331768"/>
                  <a:pt x="2202513" y="1134311"/>
                </a:cubicBezTo>
                <a:cubicBezTo>
                  <a:pt x="2523216" y="936854"/>
                  <a:pt x="2753803" y="347133"/>
                  <a:pt x="2488759" y="132447"/>
                </a:cubicBezTo>
                <a:cubicBezTo>
                  <a:pt x="2144202" y="-66336"/>
                  <a:pt x="1243054" y="13176"/>
                  <a:pt x="0" y="29079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373DF83-BEE0-4898-BBB9-8263F96B445D}"/>
              </a:ext>
            </a:extLst>
          </p:cNvPr>
          <p:cNvSpPr/>
          <p:nvPr/>
        </p:nvSpPr>
        <p:spPr>
          <a:xfrm>
            <a:off x="7982786" y="3341581"/>
            <a:ext cx="3364635" cy="2692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compare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тело цикла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compare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условие</a:t>
            </a:r>
            <a:r>
              <a:rPr lang="en-US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 </a:t>
            </a:r>
            <a:r>
              <a:rPr lang="ru-RU" sz="1600" i="1" dirty="0">
                <a:solidFill>
                  <a:schemeClr val="accent6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вычисляется в</a:t>
            </a:r>
            <a:r>
              <a:rPr lang="ru-RU" sz="1600" i="1" dirty="0">
                <a:solidFill>
                  <a:schemeClr val="accent2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xN</a:t>
            </a: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beqz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xN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</a:t>
            </a:r>
          </a:p>
          <a:p>
            <a:pPr>
              <a:spcBef>
                <a:spcPts val="600"/>
              </a:spcBef>
            </a:pP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3AC8A1-7986-4FAE-B6BE-AA196973D700}"/>
              </a:ext>
            </a:extLst>
          </p:cNvPr>
          <p:cNvSpPr txBox="1"/>
          <p:nvPr/>
        </p:nvSpPr>
        <p:spPr>
          <a:xfrm>
            <a:off x="3638340" y="3324833"/>
            <a:ext cx="897863" cy="19543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6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6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6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6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6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3373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  <p:bldP spid="7" grpId="0" animBg="1"/>
      <p:bldP spid="8" grpId="0" animBg="1"/>
      <p:bldP spid="9" grpId="0" animBg="1"/>
      <p:bldP spid="1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Циклы и условные переходы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1C3D42B-6D0A-4163-80AA-8D292617E887}"/>
              </a:ext>
            </a:extLst>
          </p:cNvPr>
          <p:cNvSpPr/>
          <p:nvPr/>
        </p:nvSpPr>
        <p:spPr>
          <a:xfrm>
            <a:off x="5387579" y="2429471"/>
            <a:ext cx="3688901" cy="2692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compare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(</a:t>
            </a:r>
            <a:r>
              <a:rPr lang="ru-RU" sz="1600" i="1" dirty="0">
                <a:solidFill>
                  <a:srgbClr val="C00000"/>
                </a:solidFill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тело цикла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compare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bne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x10, x11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</a:t>
            </a: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FBFEC2-E4F8-4F2D-AEEB-A3C8C6ACD257}"/>
              </a:ext>
            </a:extLst>
          </p:cNvPr>
          <p:cNvSpPr/>
          <p:nvPr/>
        </p:nvSpPr>
        <p:spPr>
          <a:xfrm>
            <a:off x="838200" y="2429470"/>
            <a:ext cx="3364635" cy="32137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(x != y)</a:t>
            </a:r>
            <a:r>
              <a:rPr lang="ru-RU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ru-RU" sz="16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(x &gt; y) {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x = x – y;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 </a:t>
            </a:r>
            <a:r>
              <a:rPr 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y = y – x;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E57947B2-8DB4-45C7-B9C2-7809E0071567}"/>
              </a:ext>
            </a:extLst>
          </p:cNvPr>
          <p:cNvSpPr txBox="1">
            <a:spLocks/>
          </p:cNvSpPr>
          <p:nvPr/>
        </p:nvSpPr>
        <p:spPr>
          <a:xfrm>
            <a:off x="1162465" y="1897422"/>
            <a:ext cx="3040370" cy="4763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 code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8DC221A-687B-4301-8747-35FEB7B5FBA2}"/>
              </a:ext>
            </a:extLst>
          </p:cNvPr>
          <p:cNvSpPr txBox="1">
            <a:spLocks/>
          </p:cNvSpPr>
          <p:nvPr/>
        </p:nvSpPr>
        <p:spPr>
          <a:xfrm>
            <a:off x="5711844" y="1897422"/>
            <a:ext cx="3040370" cy="4763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 assembly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494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Циклы и условные переходы</a:t>
            </a: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FA9FB91F-C129-41DA-AB13-E0977037E420}"/>
              </a:ext>
            </a:extLst>
          </p:cNvPr>
          <p:cNvGrpSpPr/>
          <p:nvPr/>
        </p:nvGrpSpPr>
        <p:grpSpPr>
          <a:xfrm>
            <a:off x="838200" y="1897422"/>
            <a:ext cx="8238280" cy="4960578"/>
            <a:chOff x="1647007" y="4334149"/>
            <a:chExt cx="8238280" cy="4960578"/>
          </a:xfrm>
        </p:grpSpPr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1C3D42B-6D0A-4163-80AA-8D292617E887}"/>
                </a:ext>
              </a:extLst>
            </p:cNvPr>
            <p:cNvSpPr/>
            <p:nvPr/>
          </p:nvSpPr>
          <p:spPr>
            <a:xfrm>
              <a:off x="6196386" y="4866198"/>
              <a:ext cx="3688901" cy="26922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// x: x10, y: x11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accent2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j </a:t>
              </a:r>
              <a:r>
                <a:rPr lang="en-US" sz="16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compare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loop</a:t>
              </a:r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:</a:t>
              </a:r>
              <a:endParaRPr lang="ru-RU" sz="16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r>
                <a:rPr lang="ru-RU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600" dirty="0" err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ble</a:t>
              </a: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x10, x11, </a:t>
              </a:r>
              <a:r>
                <a:rPr lang="en-US" sz="1600" dirty="0">
                  <a:solidFill>
                    <a:schemeClr val="accent2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else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sub x10, x10, x11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j </a:t>
              </a:r>
              <a:r>
                <a:rPr lang="en-US" sz="1600" dirty="0">
                  <a:solidFill>
                    <a:schemeClr val="accent2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endif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accent2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else</a:t>
              </a: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: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sub x11, x11, x10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accent2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endif</a:t>
              </a: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:</a:t>
              </a:r>
            </a:p>
            <a:p>
              <a:pPr marL="0" indent="0">
                <a:spcBef>
                  <a:spcPts val="600"/>
                </a:spcBef>
                <a:buNone/>
              </a:pPr>
              <a:r>
                <a:rPr lang="en-US" sz="16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compare</a:t>
              </a:r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:</a:t>
              </a:r>
            </a:p>
            <a:p>
              <a:pPr marL="0" indent="0">
                <a:spcBef>
                  <a:spcPts val="600"/>
                </a:spcBef>
                <a:buNone/>
              </a:pP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600" dirty="0" err="1">
                  <a:solidFill>
                    <a:schemeClr val="bg2">
                      <a:lumMod val="9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bne</a:t>
              </a:r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x10, x11 </a:t>
              </a:r>
              <a:r>
                <a:rPr lang="en-US" sz="16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loop</a:t>
              </a:r>
            </a:p>
          </p:txBody>
        </p: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7EFBFEC2-E4F8-4F2D-AEEB-A3C8C6ACD257}"/>
                </a:ext>
              </a:extLst>
            </p:cNvPr>
            <p:cNvSpPr/>
            <p:nvPr/>
          </p:nvSpPr>
          <p:spPr>
            <a:xfrm>
              <a:off x="1647007" y="4866197"/>
              <a:ext cx="3364635" cy="44285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600"/>
                </a:spcBef>
              </a:pPr>
              <a:r>
                <a:rPr lang="en-US" sz="1600" b="1" dirty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while</a:t>
              </a: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(x != y)</a:t>
              </a:r>
              <a:r>
                <a:rPr lang="ru-RU" sz="1600" dirty="0">
                  <a:solidFill>
                    <a:schemeClr val="bg2">
                      <a:lumMod val="9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{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</a:t>
              </a:r>
              <a:r>
                <a:rPr lang="ru-RU" sz="1600" dirty="0">
                  <a:solidFill>
                    <a:schemeClr val="bg2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600" b="1" dirty="0">
                  <a:solidFill>
                    <a:schemeClr val="accent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if</a:t>
              </a:r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(x &gt; y) {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    x = x – y;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} </a:t>
              </a:r>
              <a:r>
                <a:rPr lang="en-US" sz="1600" b="1" dirty="0">
                  <a:solidFill>
                    <a:schemeClr val="accent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else</a:t>
              </a: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{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    y = y – x;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}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}</a:t>
              </a:r>
              <a:endParaRPr lang="ru-RU" sz="16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endParaRPr lang="ru-RU" sz="16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7" name="Заголовок 1">
              <a:extLst>
                <a:ext uri="{FF2B5EF4-FFF2-40B4-BE49-F238E27FC236}">
                  <a16:creationId xmlns:a16="http://schemas.microsoft.com/office/drawing/2014/main" id="{E57947B2-8DB4-45C7-B9C2-7809E0071567}"/>
                </a:ext>
              </a:extLst>
            </p:cNvPr>
            <p:cNvSpPr txBox="1">
              <a:spLocks/>
            </p:cNvSpPr>
            <p:nvPr/>
          </p:nvSpPr>
          <p:spPr>
            <a:xfrm>
              <a:off x="1971272" y="4334149"/>
              <a:ext cx="3040370" cy="47639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 code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Заголовок 1">
              <a:extLst>
                <a:ext uri="{FF2B5EF4-FFF2-40B4-BE49-F238E27FC236}">
                  <a16:creationId xmlns:a16="http://schemas.microsoft.com/office/drawing/2014/main" id="{28DC221A-687B-4301-8747-35FEB7B5FBA2}"/>
                </a:ext>
              </a:extLst>
            </p:cNvPr>
            <p:cNvSpPr txBox="1">
              <a:spLocks/>
            </p:cNvSpPr>
            <p:nvPr/>
          </p:nvSpPr>
          <p:spPr>
            <a:xfrm>
              <a:off x="6520651" y="4334149"/>
              <a:ext cx="3040370" cy="47639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RISC-V assembly</a:t>
              </a:r>
              <a:endPara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2155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Процедуры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1C3D42B-6D0A-4163-80AA-8D292617E887}"/>
              </a:ext>
            </a:extLst>
          </p:cNvPr>
          <p:cNvSpPr/>
          <p:nvPr/>
        </p:nvSpPr>
        <p:spPr>
          <a:xfrm>
            <a:off x="5387567" y="2429471"/>
            <a:ext cx="3688901" cy="2692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x: x10, y: x11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</a:t>
            </a: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compare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loop:</a:t>
            </a:r>
            <a:endParaRPr lang="ru-RU" sz="1600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ru-RU" sz="16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 err="1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ble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x10, x11, else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sub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x10, x10, x11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endif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else: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sub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x11, x11, x10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endif: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compare: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bne</a:t>
            </a: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x10, x11 loop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FBFEC2-E4F8-4F2D-AEEB-A3C8C6ACD257}"/>
              </a:ext>
            </a:extLst>
          </p:cNvPr>
          <p:cNvSpPr/>
          <p:nvPr/>
        </p:nvSpPr>
        <p:spPr>
          <a:xfrm>
            <a:off x="838200" y="2429470"/>
            <a:ext cx="3364635" cy="32137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gcd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a, 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b) {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= a;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y = b;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</a:t>
            </a: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(x != y)</a:t>
            </a:r>
            <a:r>
              <a:rPr lang="ru-RU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ru-RU" sz="16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</a:t>
            </a:r>
            <a:r>
              <a:rPr lang="en-US" sz="1600" b="1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(x &gt; y) {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x = x – y;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} </a:t>
            </a:r>
            <a:r>
              <a:rPr lang="en-US" sz="1600" b="1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y = y – x;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}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x;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ru-RU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E57947B2-8DB4-45C7-B9C2-7809E0071567}"/>
              </a:ext>
            </a:extLst>
          </p:cNvPr>
          <p:cNvSpPr txBox="1">
            <a:spLocks/>
          </p:cNvSpPr>
          <p:nvPr/>
        </p:nvSpPr>
        <p:spPr>
          <a:xfrm>
            <a:off x="1162465" y="1897422"/>
            <a:ext cx="3040370" cy="4763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 code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8DC221A-687B-4301-8747-35FEB7B5FBA2}"/>
              </a:ext>
            </a:extLst>
          </p:cNvPr>
          <p:cNvSpPr txBox="1">
            <a:spLocks/>
          </p:cNvSpPr>
          <p:nvPr/>
        </p:nvSpPr>
        <p:spPr>
          <a:xfrm>
            <a:off x="5711832" y="1897422"/>
            <a:ext cx="3040370" cy="4763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 assembly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4D47FB4-9972-4BD5-A68D-675FDB512E9F}"/>
              </a:ext>
            </a:extLst>
          </p:cNvPr>
          <p:cNvSpPr/>
          <p:nvPr/>
        </p:nvSpPr>
        <p:spPr>
          <a:xfrm>
            <a:off x="1351722" y="3403158"/>
            <a:ext cx="2464904" cy="229567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75AB391-F453-49B5-AC27-806AF3DA003D}"/>
              </a:ext>
            </a:extLst>
          </p:cNvPr>
          <p:cNvSpPr/>
          <p:nvPr/>
        </p:nvSpPr>
        <p:spPr>
          <a:xfrm>
            <a:off x="5396842" y="2429470"/>
            <a:ext cx="3055381" cy="356581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686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Процедуры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FBFEC2-E4F8-4F2D-AEEB-A3C8C6ACD257}"/>
              </a:ext>
            </a:extLst>
          </p:cNvPr>
          <p:cNvSpPr/>
          <p:nvPr/>
        </p:nvSpPr>
        <p:spPr>
          <a:xfrm>
            <a:off x="8301162" y="1690688"/>
            <a:ext cx="3514476" cy="51076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gcd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a,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b) {</a:t>
            </a:r>
            <a:endParaRPr lang="ru-RU" sz="12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 = a;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y = b;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</a:t>
            </a:r>
            <a:r>
              <a:rPr lang="en-US" sz="12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(x != y)</a:t>
            </a:r>
            <a:r>
              <a:rPr lang="ru-RU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ru-RU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(x &gt; y)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x = x – y;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}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else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y = y – x;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}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ru-RU" sz="12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bool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coprimes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a,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b)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gcd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(a, b) == 1;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>
              <a:spcBef>
                <a:spcPts val="600"/>
              </a:spcBef>
            </a:pPr>
            <a:endParaRPr lang="en-US" sz="12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coprimes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(5, 10); 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false</a:t>
            </a:r>
          </a:p>
          <a:p>
            <a:pPr>
              <a:spcBef>
                <a:spcPts val="600"/>
              </a:spcBef>
            </a:pPr>
            <a:r>
              <a:rPr lang="en-US" sz="12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coprimes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(9, 10); 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true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8DDE9D44-40D5-4ABC-BA38-EF800899F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50965" cy="4351338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Процедуры (они же функции или подпрограммы) – это повторно используемые фрагменты кода реализующие вычисления определенной задачи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Использует имя как точку входа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Имеет ноль или более входных параметров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Использует локальное хранилище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Возвращает управление после того как закончит</a:t>
            </a:r>
          </a:p>
          <a:p>
            <a:pPr lvl="1"/>
            <a:endParaRPr lang="ru-RU" sz="20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endParaRPr lang="ru-RU" sz="20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Использование процедур позволяет абстрагироваться и повторно использовать код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Большие программы состоят из простых процедур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0E53118-942D-40F8-A29C-8285D2861B05}"/>
              </a:ext>
            </a:extLst>
          </p:cNvPr>
          <p:cNvSpPr/>
          <p:nvPr/>
        </p:nvSpPr>
        <p:spPr>
          <a:xfrm>
            <a:off x="8740877" y="1697575"/>
            <a:ext cx="314633" cy="256099"/>
          </a:xfrm>
          <a:prstGeom prst="rect">
            <a:avLst/>
          </a:prstGeom>
          <a:solidFill>
            <a:schemeClr val="accent2">
              <a:lumMod val="60000"/>
              <a:lumOff val="40000"/>
              <a:alpha val="3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1517EA6C-FD58-4BBB-ABF1-78D496D98BF8}"/>
              </a:ext>
            </a:extLst>
          </p:cNvPr>
          <p:cNvSpPr/>
          <p:nvPr/>
        </p:nvSpPr>
        <p:spPr>
          <a:xfrm>
            <a:off x="9131432" y="1697575"/>
            <a:ext cx="1094116" cy="256099"/>
          </a:xfrm>
          <a:prstGeom prst="rect">
            <a:avLst/>
          </a:prstGeom>
          <a:solidFill>
            <a:schemeClr val="accent2">
              <a:lumMod val="60000"/>
              <a:lumOff val="40000"/>
              <a:alpha val="3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22886798-8050-4E8C-B064-AA9BC7FE2F77}"/>
              </a:ext>
            </a:extLst>
          </p:cNvPr>
          <p:cNvSpPr/>
          <p:nvPr/>
        </p:nvSpPr>
        <p:spPr>
          <a:xfrm>
            <a:off x="8735960" y="4295658"/>
            <a:ext cx="860324" cy="256099"/>
          </a:xfrm>
          <a:prstGeom prst="rect">
            <a:avLst/>
          </a:prstGeom>
          <a:solidFill>
            <a:schemeClr val="accent2">
              <a:lumMod val="60000"/>
              <a:lumOff val="40000"/>
              <a:alpha val="3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78398AE4-00D0-455A-9F8A-59B3FF92C959}"/>
              </a:ext>
            </a:extLst>
          </p:cNvPr>
          <p:cNvSpPr/>
          <p:nvPr/>
        </p:nvSpPr>
        <p:spPr>
          <a:xfrm>
            <a:off x="8745792" y="1980225"/>
            <a:ext cx="968479" cy="510281"/>
          </a:xfrm>
          <a:prstGeom prst="rect">
            <a:avLst/>
          </a:prstGeom>
          <a:solidFill>
            <a:schemeClr val="accent2">
              <a:lumMod val="60000"/>
              <a:lumOff val="40000"/>
              <a:alpha val="3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3793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  <p:bldP spid="9" grpId="0" animBg="1"/>
      <p:bldP spid="13" grpId="0" animBg="1"/>
      <p:bldP spid="15" grpId="0" animBg="1"/>
      <p:bldP spid="1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Управление регистрами при вызове процедуры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571271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Вызывающий использует тот же набор регистров, что и вызываемая процедура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Вызывающий не должен полагаться на то, как вызываемая процедура управляет своим регистровым пространством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 идеале процедура должна иметь возможность использовать все регистры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Либо вызывающий, либо вызываемый сохраняет регистры вызывающего в памяти и восстанавливает их, когда процедура завершает свое выполнение</a:t>
            </a:r>
          </a:p>
        </p:txBody>
      </p:sp>
      <p:grpSp>
        <p:nvGrpSpPr>
          <p:cNvPr id="53" name="Группа 52">
            <a:extLst>
              <a:ext uri="{FF2B5EF4-FFF2-40B4-BE49-F238E27FC236}">
                <a16:creationId xmlns:a16="http://schemas.microsoft.com/office/drawing/2014/main" id="{3976711E-5431-46E7-BA81-1D1BC3AF954E}"/>
              </a:ext>
            </a:extLst>
          </p:cNvPr>
          <p:cNvGrpSpPr/>
          <p:nvPr/>
        </p:nvGrpSpPr>
        <p:grpSpPr>
          <a:xfrm flipH="1">
            <a:off x="9694606" y="2057929"/>
            <a:ext cx="2202022" cy="3045243"/>
            <a:chOff x="9513286" y="1880948"/>
            <a:chExt cx="2202022" cy="3045243"/>
          </a:xfrm>
        </p:grpSpPr>
        <p:grpSp>
          <p:nvGrpSpPr>
            <p:cNvPr id="46" name="Группа 45">
              <a:extLst>
                <a:ext uri="{FF2B5EF4-FFF2-40B4-BE49-F238E27FC236}">
                  <a16:creationId xmlns:a16="http://schemas.microsoft.com/office/drawing/2014/main" id="{CA8832DC-2B76-4E60-A4A1-3449A6E2281D}"/>
                </a:ext>
              </a:extLst>
            </p:cNvPr>
            <p:cNvGrpSpPr/>
            <p:nvPr/>
          </p:nvGrpSpPr>
          <p:grpSpPr>
            <a:xfrm>
              <a:off x="10140906" y="1931808"/>
              <a:ext cx="989220" cy="2994383"/>
              <a:chOff x="10537259" y="1538288"/>
              <a:chExt cx="989220" cy="2994383"/>
            </a:xfrm>
          </p:grpSpPr>
          <p:sp>
            <p:nvSpPr>
              <p:cNvPr id="4" name="Полилиния: фигура 3">
                <a:extLst>
                  <a:ext uri="{FF2B5EF4-FFF2-40B4-BE49-F238E27FC236}">
                    <a16:creationId xmlns:a16="http://schemas.microsoft.com/office/drawing/2014/main" id="{1A837B83-F4FF-4415-A9C4-F1CE79226E97}"/>
                  </a:ext>
                </a:extLst>
              </p:cNvPr>
              <p:cNvSpPr/>
              <p:nvPr/>
            </p:nvSpPr>
            <p:spPr>
              <a:xfrm>
                <a:off x="10645874" y="1538288"/>
                <a:ext cx="765691" cy="2994383"/>
              </a:xfrm>
              <a:custGeom>
                <a:avLst/>
                <a:gdLst>
                  <a:gd name="connsiteX0" fmla="*/ 734348 w 861419"/>
                  <a:gd name="connsiteY0" fmla="*/ 0 h 3008671"/>
                  <a:gd name="connsiteX1" fmla="*/ 773677 w 861419"/>
                  <a:gd name="connsiteY1" fmla="*/ 1386348 h 3008671"/>
                  <a:gd name="connsiteX2" fmla="*/ 85418 w 861419"/>
                  <a:gd name="connsiteY2" fmla="*/ 776748 h 3008671"/>
                  <a:gd name="connsiteX3" fmla="*/ 85418 w 861419"/>
                  <a:gd name="connsiteY3" fmla="*/ 2271252 h 3008671"/>
                  <a:gd name="connsiteX4" fmla="*/ 763844 w 861419"/>
                  <a:gd name="connsiteY4" fmla="*/ 1465006 h 3008671"/>
                  <a:gd name="connsiteX5" fmla="*/ 842502 w 861419"/>
                  <a:gd name="connsiteY5" fmla="*/ 3008671 h 3008671"/>
                  <a:gd name="connsiteX0" fmla="*/ 734348 w 853258"/>
                  <a:gd name="connsiteY0" fmla="*/ 0 h 3008671"/>
                  <a:gd name="connsiteX1" fmla="*/ 773677 w 853258"/>
                  <a:gd name="connsiteY1" fmla="*/ 1386348 h 3008671"/>
                  <a:gd name="connsiteX2" fmla="*/ 85418 w 853258"/>
                  <a:gd name="connsiteY2" fmla="*/ 776748 h 3008671"/>
                  <a:gd name="connsiteX3" fmla="*/ 85418 w 853258"/>
                  <a:gd name="connsiteY3" fmla="*/ 2271252 h 3008671"/>
                  <a:gd name="connsiteX4" fmla="*/ 763844 w 853258"/>
                  <a:gd name="connsiteY4" fmla="*/ 1465006 h 3008671"/>
                  <a:gd name="connsiteX5" fmla="*/ 842502 w 853258"/>
                  <a:gd name="connsiteY5" fmla="*/ 3008671 h 3008671"/>
                  <a:gd name="connsiteX0" fmla="*/ 734348 w 853258"/>
                  <a:gd name="connsiteY0" fmla="*/ 0 h 3008671"/>
                  <a:gd name="connsiteX1" fmla="*/ 773677 w 853258"/>
                  <a:gd name="connsiteY1" fmla="*/ 1386348 h 3008671"/>
                  <a:gd name="connsiteX2" fmla="*/ 85418 w 853258"/>
                  <a:gd name="connsiteY2" fmla="*/ 776748 h 3008671"/>
                  <a:gd name="connsiteX3" fmla="*/ 85418 w 853258"/>
                  <a:gd name="connsiteY3" fmla="*/ 2271252 h 3008671"/>
                  <a:gd name="connsiteX4" fmla="*/ 763844 w 853258"/>
                  <a:gd name="connsiteY4" fmla="*/ 1465006 h 3008671"/>
                  <a:gd name="connsiteX5" fmla="*/ 842502 w 853258"/>
                  <a:gd name="connsiteY5" fmla="*/ 3008671 h 3008671"/>
                  <a:gd name="connsiteX0" fmla="*/ 738247 w 891647"/>
                  <a:gd name="connsiteY0" fmla="*/ 0 h 3008671"/>
                  <a:gd name="connsiteX1" fmla="*/ 777576 w 891647"/>
                  <a:gd name="connsiteY1" fmla="*/ 1386348 h 3008671"/>
                  <a:gd name="connsiteX2" fmla="*/ 89317 w 891647"/>
                  <a:gd name="connsiteY2" fmla="*/ 776748 h 3008671"/>
                  <a:gd name="connsiteX3" fmla="*/ 89317 w 891647"/>
                  <a:gd name="connsiteY3" fmla="*/ 2271252 h 3008671"/>
                  <a:gd name="connsiteX4" fmla="*/ 829655 w 891647"/>
                  <a:gd name="connsiteY4" fmla="*/ 1460243 h 3008671"/>
                  <a:gd name="connsiteX5" fmla="*/ 846401 w 891647"/>
                  <a:gd name="connsiteY5" fmla="*/ 3008671 h 3008671"/>
                  <a:gd name="connsiteX0" fmla="*/ 738247 w 848115"/>
                  <a:gd name="connsiteY0" fmla="*/ 0 h 3008671"/>
                  <a:gd name="connsiteX1" fmla="*/ 777576 w 848115"/>
                  <a:gd name="connsiteY1" fmla="*/ 1386348 h 3008671"/>
                  <a:gd name="connsiteX2" fmla="*/ 89317 w 848115"/>
                  <a:gd name="connsiteY2" fmla="*/ 776748 h 3008671"/>
                  <a:gd name="connsiteX3" fmla="*/ 89317 w 848115"/>
                  <a:gd name="connsiteY3" fmla="*/ 2271252 h 3008671"/>
                  <a:gd name="connsiteX4" fmla="*/ 829655 w 848115"/>
                  <a:gd name="connsiteY4" fmla="*/ 1460243 h 3008671"/>
                  <a:gd name="connsiteX5" fmla="*/ 846401 w 848115"/>
                  <a:gd name="connsiteY5" fmla="*/ 3008671 h 3008671"/>
                  <a:gd name="connsiteX0" fmla="*/ 738701 w 850305"/>
                  <a:gd name="connsiteY0" fmla="*/ 0 h 3008671"/>
                  <a:gd name="connsiteX1" fmla="*/ 778030 w 850305"/>
                  <a:gd name="connsiteY1" fmla="*/ 1386348 h 3008671"/>
                  <a:gd name="connsiteX2" fmla="*/ 89771 w 850305"/>
                  <a:gd name="connsiteY2" fmla="*/ 776748 h 3008671"/>
                  <a:gd name="connsiteX3" fmla="*/ 89771 w 850305"/>
                  <a:gd name="connsiteY3" fmla="*/ 2271252 h 3008671"/>
                  <a:gd name="connsiteX4" fmla="*/ 837253 w 850305"/>
                  <a:gd name="connsiteY4" fmla="*/ 1460243 h 3008671"/>
                  <a:gd name="connsiteX5" fmla="*/ 846855 w 850305"/>
                  <a:gd name="connsiteY5" fmla="*/ 3008671 h 3008671"/>
                  <a:gd name="connsiteX0" fmla="*/ 739310 w 855971"/>
                  <a:gd name="connsiteY0" fmla="*/ 0 h 3008671"/>
                  <a:gd name="connsiteX1" fmla="*/ 778639 w 855971"/>
                  <a:gd name="connsiteY1" fmla="*/ 1386348 h 3008671"/>
                  <a:gd name="connsiteX2" fmla="*/ 90380 w 855971"/>
                  <a:gd name="connsiteY2" fmla="*/ 776748 h 3008671"/>
                  <a:gd name="connsiteX3" fmla="*/ 90380 w 855971"/>
                  <a:gd name="connsiteY3" fmla="*/ 2271252 h 3008671"/>
                  <a:gd name="connsiteX4" fmla="*/ 847387 w 855971"/>
                  <a:gd name="connsiteY4" fmla="*/ 1467386 h 3008671"/>
                  <a:gd name="connsiteX5" fmla="*/ 847464 w 855971"/>
                  <a:gd name="connsiteY5" fmla="*/ 3008671 h 3008671"/>
                  <a:gd name="connsiteX0" fmla="*/ 739310 w 855971"/>
                  <a:gd name="connsiteY0" fmla="*/ 0 h 3008671"/>
                  <a:gd name="connsiteX1" fmla="*/ 778639 w 855971"/>
                  <a:gd name="connsiteY1" fmla="*/ 1386348 h 3008671"/>
                  <a:gd name="connsiteX2" fmla="*/ 90380 w 855971"/>
                  <a:gd name="connsiteY2" fmla="*/ 776748 h 3008671"/>
                  <a:gd name="connsiteX3" fmla="*/ 90380 w 855971"/>
                  <a:gd name="connsiteY3" fmla="*/ 2271252 h 3008671"/>
                  <a:gd name="connsiteX4" fmla="*/ 847387 w 855971"/>
                  <a:gd name="connsiteY4" fmla="*/ 1467386 h 3008671"/>
                  <a:gd name="connsiteX5" fmla="*/ 847464 w 855971"/>
                  <a:gd name="connsiteY5" fmla="*/ 3008671 h 3008671"/>
                  <a:gd name="connsiteX0" fmla="*/ 738854 w 851433"/>
                  <a:gd name="connsiteY0" fmla="*/ 0 h 3008671"/>
                  <a:gd name="connsiteX1" fmla="*/ 778183 w 851433"/>
                  <a:gd name="connsiteY1" fmla="*/ 1386348 h 3008671"/>
                  <a:gd name="connsiteX2" fmla="*/ 89924 w 851433"/>
                  <a:gd name="connsiteY2" fmla="*/ 776748 h 3008671"/>
                  <a:gd name="connsiteX3" fmla="*/ 89924 w 851433"/>
                  <a:gd name="connsiteY3" fmla="*/ 2271252 h 3008671"/>
                  <a:gd name="connsiteX4" fmla="*/ 839787 w 851433"/>
                  <a:gd name="connsiteY4" fmla="*/ 1476911 h 3008671"/>
                  <a:gd name="connsiteX5" fmla="*/ 847008 w 851433"/>
                  <a:gd name="connsiteY5" fmla="*/ 3008671 h 3008671"/>
                  <a:gd name="connsiteX0" fmla="*/ 738854 w 914770"/>
                  <a:gd name="connsiteY0" fmla="*/ 0 h 3008671"/>
                  <a:gd name="connsiteX1" fmla="*/ 778183 w 914770"/>
                  <a:gd name="connsiteY1" fmla="*/ 1386348 h 3008671"/>
                  <a:gd name="connsiteX2" fmla="*/ 89924 w 914770"/>
                  <a:gd name="connsiteY2" fmla="*/ 776748 h 3008671"/>
                  <a:gd name="connsiteX3" fmla="*/ 89924 w 914770"/>
                  <a:gd name="connsiteY3" fmla="*/ 2271252 h 3008671"/>
                  <a:gd name="connsiteX4" fmla="*/ 839787 w 914770"/>
                  <a:gd name="connsiteY4" fmla="*/ 1476911 h 3008671"/>
                  <a:gd name="connsiteX5" fmla="*/ 847008 w 914770"/>
                  <a:gd name="connsiteY5" fmla="*/ 3008671 h 3008671"/>
                  <a:gd name="connsiteX0" fmla="*/ 738854 w 911600"/>
                  <a:gd name="connsiteY0" fmla="*/ 0 h 3008671"/>
                  <a:gd name="connsiteX1" fmla="*/ 778183 w 911600"/>
                  <a:gd name="connsiteY1" fmla="*/ 1386348 h 3008671"/>
                  <a:gd name="connsiteX2" fmla="*/ 89924 w 911600"/>
                  <a:gd name="connsiteY2" fmla="*/ 776748 h 3008671"/>
                  <a:gd name="connsiteX3" fmla="*/ 89924 w 911600"/>
                  <a:gd name="connsiteY3" fmla="*/ 2271252 h 3008671"/>
                  <a:gd name="connsiteX4" fmla="*/ 839787 w 911600"/>
                  <a:gd name="connsiteY4" fmla="*/ 1476911 h 3008671"/>
                  <a:gd name="connsiteX5" fmla="*/ 847008 w 911600"/>
                  <a:gd name="connsiteY5" fmla="*/ 3008671 h 3008671"/>
                  <a:gd name="connsiteX0" fmla="*/ 738854 w 915826"/>
                  <a:gd name="connsiteY0" fmla="*/ 0 h 3008671"/>
                  <a:gd name="connsiteX1" fmla="*/ 778183 w 915826"/>
                  <a:gd name="connsiteY1" fmla="*/ 1386348 h 3008671"/>
                  <a:gd name="connsiteX2" fmla="*/ 89924 w 915826"/>
                  <a:gd name="connsiteY2" fmla="*/ 776748 h 3008671"/>
                  <a:gd name="connsiteX3" fmla="*/ 89924 w 915826"/>
                  <a:gd name="connsiteY3" fmla="*/ 2271252 h 3008671"/>
                  <a:gd name="connsiteX4" fmla="*/ 839787 w 915826"/>
                  <a:gd name="connsiteY4" fmla="*/ 1476911 h 3008671"/>
                  <a:gd name="connsiteX5" fmla="*/ 847008 w 915826"/>
                  <a:gd name="connsiteY5" fmla="*/ 3008671 h 3008671"/>
                  <a:gd name="connsiteX0" fmla="*/ 738854 w 917940"/>
                  <a:gd name="connsiteY0" fmla="*/ 0 h 3008671"/>
                  <a:gd name="connsiteX1" fmla="*/ 778183 w 917940"/>
                  <a:gd name="connsiteY1" fmla="*/ 1386348 h 3008671"/>
                  <a:gd name="connsiteX2" fmla="*/ 89924 w 917940"/>
                  <a:gd name="connsiteY2" fmla="*/ 776748 h 3008671"/>
                  <a:gd name="connsiteX3" fmla="*/ 89924 w 917940"/>
                  <a:gd name="connsiteY3" fmla="*/ 2271252 h 3008671"/>
                  <a:gd name="connsiteX4" fmla="*/ 839787 w 917940"/>
                  <a:gd name="connsiteY4" fmla="*/ 1476911 h 3008671"/>
                  <a:gd name="connsiteX5" fmla="*/ 847008 w 917940"/>
                  <a:gd name="connsiteY5" fmla="*/ 3008671 h 3008671"/>
                  <a:gd name="connsiteX0" fmla="*/ 738854 w 912656"/>
                  <a:gd name="connsiteY0" fmla="*/ 0 h 3008671"/>
                  <a:gd name="connsiteX1" fmla="*/ 778183 w 912656"/>
                  <a:gd name="connsiteY1" fmla="*/ 1386348 h 3008671"/>
                  <a:gd name="connsiteX2" fmla="*/ 89924 w 912656"/>
                  <a:gd name="connsiteY2" fmla="*/ 776748 h 3008671"/>
                  <a:gd name="connsiteX3" fmla="*/ 89924 w 912656"/>
                  <a:gd name="connsiteY3" fmla="*/ 2271252 h 3008671"/>
                  <a:gd name="connsiteX4" fmla="*/ 839787 w 912656"/>
                  <a:gd name="connsiteY4" fmla="*/ 1476911 h 3008671"/>
                  <a:gd name="connsiteX5" fmla="*/ 847008 w 912656"/>
                  <a:gd name="connsiteY5" fmla="*/ 3008671 h 3008671"/>
                  <a:gd name="connsiteX0" fmla="*/ 738854 w 913713"/>
                  <a:gd name="connsiteY0" fmla="*/ 0 h 3008671"/>
                  <a:gd name="connsiteX1" fmla="*/ 778183 w 913713"/>
                  <a:gd name="connsiteY1" fmla="*/ 1386348 h 3008671"/>
                  <a:gd name="connsiteX2" fmla="*/ 89924 w 913713"/>
                  <a:gd name="connsiteY2" fmla="*/ 776748 h 3008671"/>
                  <a:gd name="connsiteX3" fmla="*/ 89924 w 913713"/>
                  <a:gd name="connsiteY3" fmla="*/ 2271252 h 3008671"/>
                  <a:gd name="connsiteX4" fmla="*/ 839787 w 913713"/>
                  <a:gd name="connsiteY4" fmla="*/ 1476911 h 3008671"/>
                  <a:gd name="connsiteX5" fmla="*/ 847008 w 913713"/>
                  <a:gd name="connsiteY5" fmla="*/ 3008671 h 3008671"/>
                  <a:gd name="connsiteX0" fmla="*/ 733167 w 855069"/>
                  <a:gd name="connsiteY0" fmla="*/ 0 h 3008671"/>
                  <a:gd name="connsiteX1" fmla="*/ 772496 w 855069"/>
                  <a:gd name="connsiteY1" fmla="*/ 1386348 h 3008671"/>
                  <a:gd name="connsiteX2" fmla="*/ 84237 w 855069"/>
                  <a:gd name="connsiteY2" fmla="*/ 776748 h 3008671"/>
                  <a:gd name="connsiteX3" fmla="*/ 84237 w 855069"/>
                  <a:gd name="connsiteY3" fmla="*/ 2271252 h 3008671"/>
                  <a:gd name="connsiteX4" fmla="*/ 743613 w 855069"/>
                  <a:gd name="connsiteY4" fmla="*/ 1574542 h 3008671"/>
                  <a:gd name="connsiteX5" fmla="*/ 841321 w 855069"/>
                  <a:gd name="connsiteY5" fmla="*/ 3008671 h 3008671"/>
                  <a:gd name="connsiteX0" fmla="*/ 697936 w 819838"/>
                  <a:gd name="connsiteY0" fmla="*/ 0 h 3008671"/>
                  <a:gd name="connsiteX1" fmla="*/ 737265 w 819838"/>
                  <a:gd name="connsiteY1" fmla="*/ 1386348 h 3008671"/>
                  <a:gd name="connsiteX2" fmla="*/ 49006 w 819838"/>
                  <a:gd name="connsiteY2" fmla="*/ 776748 h 3008671"/>
                  <a:gd name="connsiteX3" fmla="*/ 49006 w 819838"/>
                  <a:gd name="connsiteY3" fmla="*/ 2271252 h 3008671"/>
                  <a:gd name="connsiteX4" fmla="*/ 708382 w 819838"/>
                  <a:gd name="connsiteY4" fmla="*/ 1574542 h 3008671"/>
                  <a:gd name="connsiteX5" fmla="*/ 806090 w 819838"/>
                  <a:gd name="connsiteY5" fmla="*/ 3008671 h 3008671"/>
                  <a:gd name="connsiteX0" fmla="*/ 696477 w 818379"/>
                  <a:gd name="connsiteY0" fmla="*/ 0 h 3008671"/>
                  <a:gd name="connsiteX1" fmla="*/ 735806 w 818379"/>
                  <a:gd name="connsiteY1" fmla="*/ 1386348 h 3008671"/>
                  <a:gd name="connsiteX2" fmla="*/ 47547 w 818379"/>
                  <a:gd name="connsiteY2" fmla="*/ 776748 h 3008671"/>
                  <a:gd name="connsiteX3" fmla="*/ 47547 w 818379"/>
                  <a:gd name="connsiteY3" fmla="*/ 2271252 h 3008671"/>
                  <a:gd name="connsiteX4" fmla="*/ 706923 w 818379"/>
                  <a:gd name="connsiteY4" fmla="*/ 1574542 h 3008671"/>
                  <a:gd name="connsiteX5" fmla="*/ 804631 w 818379"/>
                  <a:gd name="connsiteY5" fmla="*/ 3008671 h 3008671"/>
                  <a:gd name="connsiteX0" fmla="*/ 649308 w 771210"/>
                  <a:gd name="connsiteY0" fmla="*/ 0 h 3008671"/>
                  <a:gd name="connsiteX1" fmla="*/ 688637 w 771210"/>
                  <a:gd name="connsiteY1" fmla="*/ 1386348 h 3008671"/>
                  <a:gd name="connsiteX2" fmla="*/ 378 w 771210"/>
                  <a:gd name="connsiteY2" fmla="*/ 776748 h 3008671"/>
                  <a:gd name="connsiteX3" fmla="*/ 378 w 771210"/>
                  <a:gd name="connsiteY3" fmla="*/ 2271252 h 3008671"/>
                  <a:gd name="connsiteX4" fmla="*/ 659754 w 771210"/>
                  <a:gd name="connsiteY4" fmla="*/ 1574542 h 3008671"/>
                  <a:gd name="connsiteX5" fmla="*/ 757462 w 771210"/>
                  <a:gd name="connsiteY5" fmla="*/ 3008671 h 3008671"/>
                  <a:gd name="connsiteX0" fmla="*/ 697600 w 819502"/>
                  <a:gd name="connsiteY0" fmla="*/ 0 h 3008671"/>
                  <a:gd name="connsiteX1" fmla="*/ 736929 w 819502"/>
                  <a:gd name="connsiteY1" fmla="*/ 1386348 h 3008671"/>
                  <a:gd name="connsiteX2" fmla="*/ 46289 w 819502"/>
                  <a:gd name="connsiteY2" fmla="*/ 774367 h 3008671"/>
                  <a:gd name="connsiteX3" fmla="*/ 48670 w 819502"/>
                  <a:gd name="connsiteY3" fmla="*/ 2271252 h 3008671"/>
                  <a:gd name="connsiteX4" fmla="*/ 708046 w 819502"/>
                  <a:gd name="connsiteY4" fmla="*/ 1574542 h 3008671"/>
                  <a:gd name="connsiteX5" fmla="*/ 805754 w 819502"/>
                  <a:gd name="connsiteY5" fmla="*/ 3008671 h 3008671"/>
                  <a:gd name="connsiteX0" fmla="*/ 651336 w 773238"/>
                  <a:gd name="connsiteY0" fmla="*/ 0 h 3008671"/>
                  <a:gd name="connsiteX1" fmla="*/ 690665 w 773238"/>
                  <a:gd name="connsiteY1" fmla="*/ 1386348 h 3008671"/>
                  <a:gd name="connsiteX2" fmla="*/ 25 w 773238"/>
                  <a:gd name="connsiteY2" fmla="*/ 774367 h 3008671"/>
                  <a:gd name="connsiteX3" fmla="*/ 2406 w 773238"/>
                  <a:gd name="connsiteY3" fmla="*/ 2271252 h 3008671"/>
                  <a:gd name="connsiteX4" fmla="*/ 661782 w 773238"/>
                  <a:gd name="connsiteY4" fmla="*/ 1574542 h 3008671"/>
                  <a:gd name="connsiteX5" fmla="*/ 759490 w 773238"/>
                  <a:gd name="connsiteY5" fmla="*/ 3008671 h 3008671"/>
                  <a:gd name="connsiteX0" fmla="*/ 699342 w 812336"/>
                  <a:gd name="connsiteY0" fmla="*/ 0 h 3008671"/>
                  <a:gd name="connsiteX1" fmla="*/ 738671 w 812336"/>
                  <a:gd name="connsiteY1" fmla="*/ 1386348 h 3008671"/>
                  <a:gd name="connsiteX2" fmla="*/ 48031 w 812336"/>
                  <a:gd name="connsiteY2" fmla="*/ 774367 h 3008671"/>
                  <a:gd name="connsiteX3" fmla="*/ 50412 w 812336"/>
                  <a:gd name="connsiteY3" fmla="*/ 2145045 h 3008671"/>
                  <a:gd name="connsiteX4" fmla="*/ 709788 w 812336"/>
                  <a:gd name="connsiteY4" fmla="*/ 1574542 h 3008671"/>
                  <a:gd name="connsiteX5" fmla="*/ 807496 w 812336"/>
                  <a:gd name="connsiteY5" fmla="*/ 3008671 h 3008671"/>
                  <a:gd name="connsiteX0" fmla="*/ 651316 w 764310"/>
                  <a:gd name="connsiteY0" fmla="*/ 0 h 3008671"/>
                  <a:gd name="connsiteX1" fmla="*/ 690645 w 764310"/>
                  <a:gd name="connsiteY1" fmla="*/ 1386348 h 3008671"/>
                  <a:gd name="connsiteX2" fmla="*/ 5 w 764310"/>
                  <a:gd name="connsiteY2" fmla="*/ 774367 h 3008671"/>
                  <a:gd name="connsiteX3" fmla="*/ 2386 w 764310"/>
                  <a:gd name="connsiteY3" fmla="*/ 2145045 h 3008671"/>
                  <a:gd name="connsiteX4" fmla="*/ 661762 w 764310"/>
                  <a:gd name="connsiteY4" fmla="*/ 1574542 h 3008671"/>
                  <a:gd name="connsiteX5" fmla="*/ 759470 w 764310"/>
                  <a:gd name="connsiteY5" fmla="*/ 3008671 h 3008671"/>
                  <a:gd name="connsiteX0" fmla="*/ 651316 w 759638"/>
                  <a:gd name="connsiteY0" fmla="*/ 0 h 3008671"/>
                  <a:gd name="connsiteX1" fmla="*/ 690645 w 759638"/>
                  <a:gd name="connsiteY1" fmla="*/ 1386348 h 3008671"/>
                  <a:gd name="connsiteX2" fmla="*/ 5 w 759638"/>
                  <a:gd name="connsiteY2" fmla="*/ 774367 h 3008671"/>
                  <a:gd name="connsiteX3" fmla="*/ 2386 w 759638"/>
                  <a:gd name="connsiteY3" fmla="*/ 2145045 h 3008671"/>
                  <a:gd name="connsiteX4" fmla="*/ 661762 w 759638"/>
                  <a:gd name="connsiteY4" fmla="*/ 1574542 h 3008671"/>
                  <a:gd name="connsiteX5" fmla="*/ 759470 w 759638"/>
                  <a:gd name="connsiteY5" fmla="*/ 3008671 h 3008671"/>
                  <a:gd name="connsiteX0" fmla="*/ 705361 w 817951"/>
                  <a:gd name="connsiteY0" fmla="*/ 0 h 3008671"/>
                  <a:gd name="connsiteX1" fmla="*/ 744690 w 817951"/>
                  <a:gd name="connsiteY1" fmla="*/ 1386348 h 3008671"/>
                  <a:gd name="connsiteX2" fmla="*/ 54050 w 817951"/>
                  <a:gd name="connsiteY2" fmla="*/ 774367 h 3008671"/>
                  <a:gd name="connsiteX3" fmla="*/ 56431 w 817951"/>
                  <a:gd name="connsiteY3" fmla="*/ 2145045 h 3008671"/>
                  <a:gd name="connsiteX4" fmla="*/ 813438 w 817951"/>
                  <a:gd name="connsiteY4" fmla="*/ 1569780 h 3008671"/>
                  <a:gd name="connsiteX5" fmla="*/ 813515 w 817951"/>
                  <a:gd name="connsiteY5" fmla="*/ 3008671 h 3008671"/>
                  <a:gd name="connsiteX0" fmla="*/ 651316 w 763906"/>
                  <a:gd name="connsiteY0" fmla="*/ 0 h 3008671"/>
                  <a:gd name="connsiteX1" fmla="*/ 690645 w 763906"/>
                  <a:gd name="connsiteY1" fmla="*/ 1386348 h 3008671"/>
                  <a:gd name="connsiteX2" fmla="*/ 5 w 763906"/>
                  <a:gd name="connsiteY2" fmla="*/ 774367 h 3008671"/>
                  <a:gd name="connsiteX3" fmla="*/ 2386 w 763906"/>
                  <a:gd name="connsiteY3" fmla="*/ 2145045 h 3008671"/>
                  <a:gd name="connsiteX4" fmla="*/ 759393 w 763906"/>
                  <a:gd name="connsiteY4" fmla="*/ 1569780 h 3008671"/>
                  <a:gd name="connsiteX5" fmla="*/ 759470 w 763906"/>
                  <a:gd name="connsiteY5" fmla="*/ 3008671 h 3008671"/>
                  <a:gd name="connsiteX0" fmla="*/ 705301 w 841166"/>
                  <a:gd name="connsiteY0" fmla="*/ 0 h 3008671"/>
                  <a:gd name="connsiteX1" fmla="*/ 799399 w 841166"/>
                  <a:gd name="connsiteY1" fmla="*/ 1350629 h 3008671"/>
                  <a:gd name="connsiteX2" fmla="*/ 53990 w 841166"/>
                  <a:gd name="connsiteY2" fmla="*/ 774367 h 3008671"/>
                  <a:gd name="connsiteX3" fmla="*/ 56371 w 841166"/>
                  <a:gd name="connsiteY3" fmla="*/ 2145045 h 3008671"/>
                  <a:gd name="connsiteX4" fmla="*/ 813378 w 841166"/>
                  <a:gd name="connsiteY4" fmla="*/ 1569780 h 3008671"/>
                  <a:gd name="connsiteX5" fmla="*/ 813455 w 841166"/>
                  <a:gd name="connsiteY5" fmla="*/ 3008671 h 3008671"/>
                  <a:gd name="connsiteX0" fmla="*/ 705301 w 817891"/>
                  <a:gd name="connsiteY0" fmla="*/ 0 h 3008671"/>
                  <a:gd name="connsiteX1" fmla="*/ 799399 w 817891"/>
                  <a:gd name="connsiteY1" fmla="*/ 1350629 h 3008671"/>
                  <a:gd name="connsiteX2" fmla="*/ 53990 w 817891"/>
                  <a:gd name="connsiteY2" fmla="*/ 774367 h 3008671"/>
                  <a:gd name="connsiteX3" fmla="*/ 56371 w 817891"/>
                  <a:gd name="connsiteY3" fmla="*/ 2145045 h 3008671"/>
                  <a:gd name="connsiteX4" fmla="*/ 813378 w 817891"/>
                  <a:gd name="connsiteY4" fmla="*/ 1569780 h 3008671"/>
                  <a:gd name="connsiteX5" fmla="*/ 813455 w 817891"/>
                  <a:gd name="connsiteY5" fmla="*/ 3008671 h 3008671"/>
                  <a:gd name="connsiteX0" fmla="*/ 706535 w 819125"/>
                  <a:gd name="connsiteY0" fmla="*/ 0 h 3008671"/>
                  <a:gd name="connsiteX1" fmla="*/ 817302 w 819125"/>
                  <a:gd name="connsiteY1" fmla="*/ 1345867 h 3008671"/>
                  <a:gd name="connsiteX2" fmla="*/ 55224 w 819125"/>
                  <a:gd name="connsiteY2" fmla="*/ 774367 h 3008671"/>
                  <a:gd name="connsiteX3" fmla="*/ 57605 w 819125"/>
                  <a:gd name="connsiteY3" fmla="*/ 2145045 h 3008671"/>
                  <a:gd name="connsiteX4" fmla="*/ 814612 w 819125"/>
                  <a:gd name="connsiteY4" fmla="*/ 1569780 h 3008671"/>
                  <a:gd name="connsiteX5" fmla="*/ 814689 w 819125"/>
                  <a:gd name="connsiteY5" fmla="*/ 3008671 h 3008671"/>
                  <a:gd name="connsiteX0" fmla="*/ 651392 w 763982"/>
                  <a:gd name="connsiteY0" fmla="*/ 0 h 3008671"/>
                  <a:gd name="connsiteX1" fmla="*/ 762159 w 763982"/>
                  <a:gd name="connsiteY1" fmla="*/ 1345867 h 3008671"/>
                  <a:gd name="connsiteX2" fmla="*/ 81 w 763982"/>
                  <a:gd name="connsiteY2" fmla="*/ 774367 h 3008671"/>
                  <a:gd name="connsiteX3" fmla="*/ 2462 w 763982"/>
                  <a:gd name="connsiteY3" fmla="*/ 2145045 h 3008671"/>
                  <a:gd name="connsiteX4" fmla="*/ 759469 w 763982"/>
                  <a:gd name="connsiteY4" fmla="*/ 1569780 h 3008671"/>
                  <a:gd name="connsiteX5" fmla="*/ 759546 w 763982"/>
                  <a:gd name="connsiteY5" fmla="*/ 3008671 h 3008671"/>
                  <a:gd name="connsiteX0" fmla="*/ 713317 w 818770"/>
                  <a:gd name="connsiteY0" fmla="*/ 0 h 3006289"/>
                  <a:gd name="connsiteX1" fmla="*/ 762172 w 818770"/>
                  <a:gd name="connsiteY1" fmla="*/ 1343485 h 3006289"/>
                  <a:gd name="connsiteX2" fmla="*/ 94 w 818770"/>
                  <a:gd name="connsiteY2" fmla="*/ 771985 h 3006289"/>
                  <a:gd name="connsiteX3" fmla="*/ 2475 w 818770"/>
                  <a:gd name="connsiteY3" fmla="*/ 2142663 h 3006289"/>
                  <a:gd name="connsiteX4" fmla="*/ 759482 w 818770"/>
                  <a:gd name="connsiteY4" fmla="*/ 1567398 h 3006289"/>
                  <a:gd name="connsiteX5" fmla="*/ 759559 w 818770"/>
                  <a:gd name="connsiteY5" fmla="*/ 3006289 h 3006289"/>
                  <a:gd name="connsiteX0" fmla="*/ 713317 w 804744"/>
                  <a:gd name="connsiteY0" fmla="*/ 0 h 3006289"/>
                  <a:gd name="connsiteX1" fmla="*/ 762172 w 804744"/>
                  <a:gd name="connsiteY1" fmla="*/ 1343485 h 3006289"/>
                  <a:gd name="connsiteX2" fmla="*/ 94 w 804744"/>
                  <a:gd name="connsiteY2" fmla="*/ 771985 h 3006289"/>
                  <a:gd name="connsiteX3" fmla="*/ 2475 w 804744"/>
                  <a:gd name="connsiteY3" fmla="*/ 2142663 h 3006289"/>
                  <a:gd name="connsiteX4" fmla="*/ 759482 w 804744"/>
                  <a:gd name="connsiteY4" fmla="*/ 1567398 h 3006289"/>
                  <a:gd name="connsiteX5" fmla="*/ 759559 w 804744"/>
                  <a:gd name="connsiteY5" fmla="*/ 3006289 h 3006289"/>
                  <a:gd name="connsiteX0" fmla="*/ 765705 w 819798"/>
                  <a:gd name="connsiteY0" fmla="*/ 0 h 2994383"/>
                  <a:gd name="connsiteX1" fmla="*/ 762173 w 819798"/>
                  <a:gd name="connsiteY1" fmla="*/ 1331579 h 2994383"/>
                  <a:gd name="connsiteX2" fmla="*/ 95 w 819798"/>
                  <a:gd name="connsiteY2" fmla="*/ 760079 h 2994383"/>
                  <a:gd name="connsiteX3" fmla="*/ 2476 w 819798"/>
                  <a:gd name="connsiteY3" fmla="*/ 2130757 h 2994383"/>
                  <a:gd name="connsiteX4" fmla="*/ 759483 w 819798"/>
                  <a:gd name="connsiteY4" fmla="*/ 1555492 h 2994383"/>
                  <a:gd name="connsiteX5" fmla="*/ 759560 w 819798"/>
                  <a:gd name="connsiteY5" fmla="*/ 2994383 h 2994383"/>
                  <a:gd name="connsiteX0" fmla="*/ 765691 w 765691"/>
                  <a:gd name="connsiteY0" fmla="*/ 0 h 2994383"/>
                  <a:gd name="connsiteX1" fmla="*/ 762159 w 765691"/>
                  <a:gd name="connsiteY1" fmla="*/ 1331579 h 2994383"/>
                  <a:gd name="connsiteX2" fmla="*/ 81 w 765691"/>
                  <a:gd name="connsiteY2" fmla="*/ 760079 h 2994383"/>
                  <a:gd name="connsiteX3" fmla="*/ 2462 w 765691"/>
                  <a:gd name="connsiteY3" fmla="*/ 2130757 h 2994383"/>
                  <a:gd name="connsiteX4" fmla="*/ 759469 w 765691"/>
                  <a:gd name="connsiteY4" fmla="*/ 1555492 h 2994383"/>
                  <a:gd name="connsiteX5" fmla="*/ 759546 w 765691"/>
                  <a:gd name="connsiteY5" fmla="*/ 2994383 h 2994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5691" h="2994383">
                    <a:moveTo>
                      <a:pt x="765691" y="0"/>
                    </a:moveTo>
                    <a:cubicBezTo>
                      <a:pt x="765615" y="773702"/>
                      <a:pt x="763555" y="957249"/>
                      <a:pt x="762159" y="1331579"/>
                    </a:cubicBezTo>
                    <a:cubicBezTo>
                      <a:pt x="760763" y="1705909"/>
                      <a:pt x="-9035" y="460196"/>
                      <a:pt x="81" y="760079"/>
                    </a:cubicBezTo>
                    <a:cubicBezTo>
                      <a:pt x="9197" y="1059962"/>
                      <a:pt x="4484" y="1879126"/>
                      <a:pt x="2462" y="2130757"/>
                    </a:cubicBezTo>
                    <a:cubicBezTo>
                      <a:pt x="440" y="2382388"/>
                      <a:pt x="752351" y="1204385"/>
                      <a:pt x="759469" y="1555492"/>
                    </a:cubicBezTo>
                    <a:cubicBezTo>
                      <a:pt x="766587" y="1906599"/>
                      <a:pt x="764257" y="1495808"/>
                      <a:pt x="759546" y="2994383"/>
                    </a:cubicBezTo>
                  </a:path>
                </a:pathLst>
              </a:custGeom>
              <a:noFill/>
              <a:ln w="19050"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EBEFD102-A4BF-493D-BF19-00AC3AD8D25F}"/>
                  </a:ext>
                </a:extLst>
              </p:cNvPr>
              <p:cNvSpPr/>
              <p:nvPr/>
            </p:nvSpPr>
            <p:spPr>
              <a:xfrm>
                <a:off x="11294803" y="1563875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7" name="Прямоугольник 6">
                <a:extLst>
                  <a:ext uri="{FF2B5EF4-FFF2-40B4-BE49-F238E27FC236}">
                    <a16:creationId xmlns:a16="http://schemas.microsoft.com/office/drawing/2014/main" id="{956D84BD-7432-4100-A2B8-B5F45EE9EE19}"/>
                  </a:ext>
                </a:extLst>
              </p:cNvPr>
              <p:cNvSpPr/>
              <p:nvPr/>
            </p:nvSpPr>
            <p:spPr>
              <a:xfrm>
                <a:off x="11297339" y="1757152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9" name="Прямоугольник 8">
                <a:extLst>
                  <a:ext uri="{FF2B5EF4-FFF2-40B4-BE49-F238E27FC236}">
                    <a16:creationId xmlns:a16="http://schemas.microsoft.com/office/drawing/2014/main" id="{2AF3895A-F44E-4EB4-97B2-BB739C9B2A8F}"/>
                  </a:ext>
                </a:extLst>
              </p:cNvPr>
              <p:cNvSpPr/>
              <p:nvPr/>
            </p:nvSpPr>
            <p:spPr>
              <a:xfrm>
                <a:off x="11297339" y="1955191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1" name="Прямоугольник 10">
                <a:extLst>
                  <a:ext uri="{FF2B5EF4-FFF2-40B4-BE49-F238E27FC236}">
                    <a16:creationId xmlns:a16="http://schemas.microsoft.com/office/drawing/2014/main" id="{409DD4F7-17D9-4D2E-89D8-D675808BD39A}"/>
                  </a:ext>
                </a:extLst>
              </p:cNvPr>
              <p:cNvSpPr/>
              <p:nvPr/>
            </p:nvSpPr>
            <p:spPr>
              <a:xfrm>
                <a:off x="11297338" y="2153230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3" name="Прямоугольник 12">
                <a:extLst>
                  <a:ext uri="{FF2B5EF4-FFF2-40B4-BE49-F238E27FC236}">
                    <a16:creationId xmlns:a16="http://schemas.microsoft.com/office/drawing/2014/main" id="{A0732C84-C548-4267-B13A-21B783031F73}"/>
                  </a:ext>
                </a:extLst>
              </p:cNvPr>
              <p:cNvSpPr/>
              <p:nvPr/>
            </p:nvSpPr>
            <p:spPr>
              <a:xfrm>
                <a:off x="11297338" y="2351269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5" name="Прямоугольник 14">
                <a:extLst>
                  <a:ext uri="{FF2B5EF4-FFF2-40B4-BE49-F238E27FC236}">
                    <a16:creationId xmlns:a16="http://schemas.microsoft.com/office/drawing/2014/main" id="{4AE60BF3-CC77-478C-8A32-048B23337D1E}"/>
                  </a:ext>
                </a:extLst>
              </p:cNvPr>
              <p:cNvSpPr/>
              <p:nvPr/>
            </p:nvSpPr>
            <p:spPr>
              <a:xfrm>
                <a:off x="11297337" y="2544546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7" name="Прямоугольник 16">
                <a:extLst>
                  <a:ext uri="{FF2B5EF4-FFF2-40B4-BE49-F238E27FC236}">
                    <a16:creationId xmlns:a16="http://schemas.microsoft.com/office/drawing/2014/main" id="{F07ACB42-044F-4633-90BA-53C28CE2BE33}"/>
                  </a:ext>
                </a:extLst>
              </p:cNvPr>
              <p:cNvSpPr/>
              <p:nvPr/>
            </p:nvSpPr>
            <p:spPr>
              <a:xfrm>
                <a:off x="11300180" y="2737823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B8E8F342-433D-4706-89F0-B0538F01FAC4}"/>
                  </a:ext>
                </a:extLst>
              </p:cNvPr>
              <p:cNvSpPr/>
              <p:nvPr/>
            </p:nvSpPr>
            <p:spPr>
              <a:xfrm>
                <a:off x="10537260" y="2343940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1" name="Прямоугольник 20">
                <a:extLst>
                  <a:ext uri="{FF2B5EF4-FFF2-40B4-BE49-F238E27FC236}">
                    <a16:creationId xmlns:a16="http://schemas.microsoft.com/office/drawing/2014/main" id="{22552D91-E07F-4BE3-9898-AFAD9A49976A}"/>
                  </a:ext>
                </a:extLst>
              </p:cNvPr>
              <p:cNvSpPr/>
              <p:nvPr/>
            </p:nvSpPr>
            <p:spPr>
              <a:xfrm>
                <a:off x="10537259" y="2535828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3" name="Прямоугольник 22">
                <a:extLst>
                  <a:ext uri="{FF2B5EF4-FFF2-40B4-BE49-F238E27FC236}">
                    <a16:creationId xmlns:a16="http://schemas.microsoft.com/office/drawing/2014/main" id="{66F79EE6-58EF-4F2D-9383-6C186D1F55A8}"/>
                  </a:ext>
                </a:extLst>
              </p:cNvPr>
              <p:cNvSpPr/>
              <p:nvPr/>
            </p:nvSpPr>
            <p:spPr>
              <a:xfrm>
                <a:off x="10537259" y="2727716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5" name="Прямоугольник 24">
                <a:extLst>
                  <a:ext uri="{FF2B5EF4-FFF2-40B4-BE49-F238E27FC236}">
                    <a16:creationId xmlns:a16="http://schemas.microsoft.com/office/drawing/2014/main" id="{D5CE6CB7-EE53-4003-B8E1-A79612C10579}"/>
                  </a:ext>
                </a:extLst>
              </p:cNvPr>
              <p:cNvSpPr/>
              <p:nvPr/>
            </p:nvSpPr>
            <p:spPr>
              <a:xfrm>
                <a:off x="10537259" y="2914235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7" name="Прямоугольник 26">
                <a:extLst>
                  <a:ext uri="{FF2B5EF4-FFF2-40B4-BE49-F238E27FC236}">
                    <a16:creationId xmlns:a16="http://schemas.microsoft.com/office/drawing/2014/main" id="{64CAC3B1-4EEB-4F44-968E-582B3CE79EE0}"/>
                  </a:ext>
                </a:extLst>
              </p:cNvPr>
              <p:cNvSpPr/>
              <p:nvPr/>
            </p:nvSpPr>
            <p:spPr>
              <a:xfrm>
                <a:off x="10537259" y="3100754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9" name="Прямоугольник 28">
                <a:extLst>
                  <a:ext uri="{FF2B5EF4-FFF2-40B4-BE49-F238E27FC236}">
                    <a16:creationId xmlns:a16="http://schemas.microsoft.com/office/drawing/2014/main" id="{D7F782A0-64A9-47C5-97FA-78ECEDBDAA1E}"/>
                  </a:ext>
                </a:extLst>
              </p:cNvPr>
              <p:cNvSpPr/>
              <p:nvPr/>
            </p:nvSpPr>
            <p:spPr>
              <a:xfrm>
                <a:off x="10537259" y="3281838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1" name="Прямоугольник 30">
                <a:extLst>
                  <a:ext uri="{FF2B5EF4-FFF2-40B4-BE49-F238E27FC236}">
                    <a16:creationId xmlns:a16="http://schemas.microsoft.com/office/drawing/2014/main" id="{921A878D-FF2E-4499-9A0B-4D54D1AA25C1}"/>
                  </a:ext>
                </a:extLst>
              </p:cNvPr>
              <p:cNvSpPr/>
              <p:nvPr/>
            </p:nvSpPr>
            <p:spPr>
              <a:xfrm>
                <a:off x="10537259" y="3462922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3" name="Прямоугольник 32">
                <a:extLst>
                  <a:ext uri="{FF2B5EF4-FFF2-40B4-BE49-F238E27FC236}">
                    <a16:creationId xmlns:a16="http://schemas.microsoft.com/office/drawing/2014/main" id="{24BDE67A-56E5-492D-81F7-F3B801417124}"/>
                  </a:ext>
                </a:extLst>
              </p:cNvPr>
              <p:cNvSpPr/>
              <p:nvPr/>
            </p:nvSpPr>
            <p:spPr>
              <a:xfrm>
                <a:off x="11302027" y="3088271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5" name="Прямоугольник 34">
                <a:extLst>
                  <a:ext uri="{FF2B5EF4-FFF2-40B4-BE49-F238E27FC236}">
                    <a16:creationId xmlns:a16="http://schemas.microsoft.com/office/drawing/2014/main" id="{41640379-BC23-4385-A4E3-51B4613D3BBF}"/>
                  </a:ext>
                </a:extLst>
              </p:cNvPr>
              <p:cNvSpPr/>
              <p:nvPr/>
            </p:nvSpPr>
            <p:spPr>
              <a:xfrm>
                <a:off x="11304563" y="3281548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7" name="Прямоугольник 36">
                <a:extLst>
                  <a:ext uri="{FF2B5EF4-FFF2-40B4-BE49-F238E27FC236}">
                    <a16:creationId xmlns:a16="http://schemas.microsoft.com/office/drawing/2014/main" id="{788BBBDB-31C4-4702-877F-D6CDF2721914}"/>
                  </a:ext>
                </a:extLst>
              </p:cNvPr>
              <p:cNvSpPr/>
              <p:nvPr/>
            </p:nvSpPr>
            <p:spPr>
              <a:xfrm>
                <a:off x="11304563" y="3479587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9" name="Прямоугольник 38">
                <a:extLst>
                  <a:ext uri="{FF2B5EF4-FFF2-40B4-BE49-F238E27FC236}">
                    <a16:creationId xmlns:a16="http://schemas.microsoft.com/office/drawing/2014/main" id="{8B885EBB-8030-43A8-BADB-76580E3819C3}"/>
                  </a:ext>
                </a:extLst>
              </p:cNvPr>
              <p:cNvSpPr/>
              <p:nvPr/>
            </p:nvSpPr>
            <p:spPr>
              <a:xfrm>
                <a:off x="11304562" y="3677626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1" name="Прямоугольник 40">
                <a:extLst>
                  <a:ext uri="{FF2B5EF4-FFF2-40B4-BE49-F238E27FC236}">
                    <a16:creationId xmlns:a16="http://schemas.microsoft.com/office/drawing/2014/main" id="{E63764FD-8C7A-4E30-8ADD-508DB62552BA}"/>
                  </a:ext>
                </a:extLst>
              </p:cNvPr>
              <p:cNvSpPr/>
              <p:nvPr/>
            </p:nvSpPr>
            <p:spPr>
              <a:xfrm>
                <a:off x="11304562" y="3875665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3" name="Прямоугольник 42">
                <a:extLst>
                  <a:ext uri="{FF2B5EF4-FFF2-40B4-BE49-F238E27FC236}">
                    <a16:creationId xmlns:a16="http://schemas.microsoft.com/office/drawing/2014/main" id="{75EB6E8D-BAF7-4880-BB3F-E4136418BAB0}"/>
                  </a:ext>
                </a:extLst>
              </p:cNvPr>
              <p:cNvSpPr/>
              <p:nvPr/>
            </p:nvSpPr>
            <p:spPr>
              <a:xfrm>
                <a:off x="11304561" y="4068942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5" name="Прямоугольник 44">
                <a:extLst>
                  <a:ext uri="{FF2B5EF4-FFF2-40B4-BE49-F238E27FC236}">
                    <a16:creationId xmlns:a16="http://schemas.microsoft.com/office/drawing/2014/main" id="{D8B9E8DA-5B87-4335-85F6-008E4A6A42A5}"/>
                  </a:ext>
                </a:extLst>
              </p:cNvPr>
              <p:cNvSpPr/>
              <p:nvPr/>
            </p:nvSpPr>
            <p:spPr>
              <a:xfrm>
                <a:off x="11307404" y="4262219"/>
                <a:ext cx="219075" cy="127794"/>
              </a:xfrm>
              <a:prstGeom prst="rect">
                <a:avLst/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312CCDE-CE5F-44E1-B456-52E57F5A822F}"/>
                </a:ext>
              </a:extLst>
            </p:cNvPr>
            <p:cNvSpPr txBox="1"/>
            <p:nvPr/>
          </p:nvSpPr>
          <p:spPr>
            <a:xfrm>
              <a:off x="9513286" y="2674544"/>
              <a:ext cx="598568" cy="14226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94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i</a:t>
              </a:r>
            </a:p>
            <a:p>
              <a:pPr>
                <a:lnSpc>
                  <a:spcPct val="94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i+4</a:t>
              </a:r>
            </a:p>
            <a:p>
              <a:pPr>
                <a:lnSpc>
                  <a:spcPct val="94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i+8</a:t>
              </a:r>
            </a:p>
            <a:p>
              <a:pPr>
                <a:lnSpc>
                  <a:spcPct val="94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i+12</a:t>
              </a:r>
            </a:p>
            <a:p>
              <a:pPr>
                <a:lnSpc>
                  <a:spcPct val="94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i+16</a:t>
              </a:r>
            </a:p>
            <a:p>
              <a:pPr>
                <a:lnSpc>
                  <a:spcPct val="94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i+20</a:t>
              </a:r>
            </a:p>
            <a:p>
              <a:pPr>
                <a:lnSpc>
                  <a:spcPct val="94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i+24</a:t>
              </a:r>
              <a:endParaRPr lang="ru-RU" sz="1300" i="1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B38EABF-C763-421A-B804-0EF9C04CE3C3}"/>
                </a:ext>
              </a:extLst>
            </p:cNvPr>
            <p:cNvSpPr txBox="1"/>
            <p:nvPr/>
          </p:nvSpPr>
          <p:spPr>
            <a:xfrm>
              <a:off x="11116740" y="1880948"/>
              <a:ext cx="598568" cy="14366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k+4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k+8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k+12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k+16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k+20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k+24</a:t>
              </a:r>
              <a:endParaRPr lang="ru-RU" sz="1300" i="1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2231FB3-E8C4-43A8-A59A-9974DBE23261}"/>
                </a:ext>
              </a:extLst>
            </p:cNvPr>
            <p:cNvSpPr txBox="1"/>
            <p:nvPr/>
          </p:nvSpPr>
          <p:spPr>
            <a:xfrm>
              <a:off x="11116740" y="3416737"/>
              <a:ext cx="598568" cy="14366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k+28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k+32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k+36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k+40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k+44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k+48</a:t>
              </a:r>
            </a:p>
            <a:p>
              <a:pPr algn="r">
                <a:lnSpc>
                  <a:spcPct val="97000"/>
                </a:lnSpc>
              </a:pPr>
              <a:r>
                <a:rPr lang="en-US" sz="1300" i="1" dirty="0">
                  <a:ea typeface="Menlo" panose="020B0609030804020204" pitchFamily="49" charset="0"/>
                  <a:cs typeface="Menlo" panose="020B0609030804020204" pitchFamily="49" charset="0"/>
                </a:rPr>
                <a:t>k+52</a:t>
              </a:r>
              <a:endParaRPr lang="ru-RU" sz="1300" i="1" dirty="0"/>
            </a:p>
          </p:txBody>
        </p:sp>
      </p:grpSp>
      <p:grpSp>
        <p:nvGrpSpPr>
          <p:cNvPr id="59" name="Группа 58">
            <a:extLst>
              <a:ext uri="{FF2B5EF4-FFF2-40B4-BE49-F238E27FC236}">
                <a16:creationId xmlns:a16="http://schemas.microsoft.com/office/drawing/2014/main" id="{60F025F2-C13B-4725-9C5C-8E49E9753902}"/>
              </a:ext>
            </a:extLst>
          </p:cNvPr>
          <p:cNvGrpSpPr/>
          <p:nvPr/>
        </p:nvGrpSpPr>
        <p:grpSpPr>
          <a:xfrm>
            <a:off x="10487505" y="1277896"/>
            <a:ext cx="1511952" cy="1593123"/>
            <a:chOff x="10487505" y="1277896"/>
            <a:chExt cx="1511952" cy="1593123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BAA2712-A00F-4F95-AD08-31B2FC872FF2}"/>
                </a:ext>
              </a:extLst>
            </p:cNvPr>
            <p:cNvSpPr txBox="1"/>
            <p:nvPr/>
          </p:nvSpPr>
          <p:spPr>
            <a:xfrm>
              <a:off x="10487505" y="1277896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i="1" dirty="0">
                  <a:solidFill>
                    <a:srgbClr val="C00000"/>
                  </a:solidFill>
                </a:rPr>
                <a:t>вызывающий</a:t>
              </a:r>
            </a:p>
          </p:txBody>
        </p:sp>
        <p:sp>
          <p:nvSpPr>
            <p:cNvPr id="57" name="Полилиния: фигура 56">
              <a:extLst>
                <a:ext uri="{FF2B5EF4-FFF2-40B4-BE49-F238E27FC236}">
                  <a16:creationId xmlns:a16="http://schemas.microsoft.com/office/drawing/2014/main" id="{3854E0C8-A69A-43B8-9DDF-18E76EFBCAB4}"/>
                </a:ext>
              </a:extLst>
            </p:cNvPr>
            <p:cNvSpPr/>
            <p:nvPr/>
          </p:nvSpPr>
          <p:spPr>
            <a:xfrm>
              <a:off x="10638503" y="1651819"/>
              <a:ext cx="560439" cy="1219200"/>
            </a:xfrm>
            <a:custGeom>
              <a:avLst/>
              <a:gdLst>
                <a:gd name="connsiteX0" fmla="*/ 560439 w 560439"/>
                <a:gd name="connsiteY0" fmla="*/ 0 h 1219200"/>
                <a:gd name="connsiteX1" fmla="*/ 344129 w 560439"/>
                <a:gd name="connsiteY1" fmla="*/ 727587 h 1219200"/>
                <a:gd name="connsiteX2" fmla="*/ 0 w 560439"/>
                <a:gd name="connsiteY2" fmla="*/ 1219200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0439" h="1219200">
                  <a:moveTo>
                    <a:pt x="560439" y="0"/>
                  </a:moveTo>
                  <a:cubicBezTo>
                    <a:pt x="498987" y="262193"/>
                    <a:pt x="437535" y="524387"/>
                    <a:pt x="344129" y="727587"/>
                  </a:cubicBezTo>
                  <a:cubicBezTo>
                    <a:pt x="250722" y="930787"/>
                    <a:pt x="125361" y="1074993"/>
                    <a:pt x="0" y="1219200"/>
                  </a:cubicBezTo>
                </a:path>
              </a:pathLst>
            </a:custGeom>
            <a:noFill/>
            <a:ln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id="{A9A99061-87CC-481B-973A-03EA2C0B9CD1}"/>
              </a:ext>
            </a:extLst>
          </p:cNvPr>
          <p:cNvGrpSpPr/>
          <p:nvPr/>
        </p:nvGrpSpPr>
        <p:grpSpPr>
          <a:xfrm>
            <a:off x="10600391" y="2699995"/>
            <a:ext cx="1468672" cy="2468921"/>
            <a:chOff x="10600391" y="2699995"/>
            <a:chExt cx="1468672" cy="2468921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62F7194-EDD6-42F4-9186-7F6B4D982286}"/>
                </a:ext>
              </a:extLst>
            </p:cNvPr>
            <p:cNvSpPr txBox="1"/>
            <p:nvPr/>
          </p:nvSpPr>
          <p:spPr>
            <a:xfrm>
              <a:off x="10600391" y="4799584"/>
              <a:ext cx="1468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i="1" dirty="0">
                  <a:solidFill>
                    <a:srgbClr val="C00000"/>
                  </a:solidFill>
                </a:rPr>
                <a:t>вызываемый</a:t>
              </a:r>
            </a:p>
          </p:txBody>
        </p:sp>
        <p:sp>
          <p:nvSpPr>
            <p:cNvPr id="58" name="Полилиния: фигура 57">
              <a:extLst>
                <a:ext uri="{FF2B5EF4-FFF2-40B4-BE49-F238E27FC236}">
                  <a16:creationId xmlns:a16="http://schemas.microsoft.com/office/drawing/2014/main" id="{02551466-AA6C-4C27-B422-33A30C7270EF}"/>
                </a:ext>
              </a:extLst>
            </p:cNvPr>
            <p:cNvSpPr/>
            <p:nvPr/>
          </p:nvSpPr>
          <p:spPr>
            <a:xfrm>
              <a:off x="11326760" y="2699995"/>
              <a:ext cx="668986" cy="2132725"/>
            </a:xfrm>
            <a:custGeom>
              <a:avLst/>
              <a:gdLst>
                <a:gd name="connsiteX0" fmla="*/ 0 w 620448"/>
                <a:gd name="connsiteY0" fmla="*/ 2735958 h 2735958"/>
                <a:gd name="connsiteX1" fmla="*/ 412955 w 620448"/>
                <a:gd name="connsiteY1" fmla="*/ 1870719 h 2735958"/>
                <a:gd name="connsiteX2" fmla="*/ 619433 w 620448"/>
                <a:gd name="connsiteY2" fmla="*/ 474538 h 2735958"/>
                <a:gd name="connsiteX3" fmla="*/ 334297 w 620448"/>
                <a:gd name="connsiteY3" fmla="*/ 22254 h 2735958"/>
                <a:gd name="connsiteX4" fmla="*/ 39329 w 620448"/>
                <a:gd name="connsiteY4" fmla="*/ 110745 h 2735958"/>
                <a:gd name="connsiteX0" fmla="*/ 0 w 620235"/>
                <a:gd name="connsiteY0" fmla="*/ 2746049 h 2746049"/>
                <a:gd name="connsiteX1" fmla="*/ 412955 w 620235"/>
                <a:gd name="connsiteY1" fmla="*/ 1880810 h 2746049"/>
                <a:gd name="connsiteX2" fmla="*/ 619433 w 620235"/>
                <a:gd name="connsiteY2" fmla="*/ 484629 h 2746049"/>
                <a:gd name="connsiteX3" fmla="*/ 343822 w 620235"/>
                <a:gd name="connsiteY3" fmla="*/ 20438 h 2746049"/>
                <a:gd name="connsiteX4" fmla="*/ 39329 w 620235"/>
                <a:gd name="connsiteY4" fmla="*/ 120836 h 2746049"/>
                <a:gd name="connsiteX0" fmla="*/ 0 w 620235"/>
                <a:gd name="connsiteY0" fmla="*/ 2746049 h 2746049"/>
                <a:gd name="connsiteX1" fmla="*/ 412955 w 620235"/>
                <a:gd name="connsiteY1" fmla="*/ 1880810 h 2746049"/>
                <a:gd name="connsiteX2" fmla="*/ 619433 w 620235"/>
                <a:gd name="connsiteY2" fmla="*/ 484629 h 2746049"/>
                <a:gd name="connsiteX3" fmla="*/ 343822 w 620235"/>
                <a:gd name="connsiteY3" fmla="*/ 20438 h 2746049"/>
                <a:gd name="connsiteX4" fmla="*/ 39329 w 620235"/>
                <a:gd name="connsiteY4" fmla="*/ 120836 h 2746049"/>
                <a:gd name="connsiteX0" fmla="*/ 0 w 620235"/>
                <a:gd name="connsiteY0" fmla="*/ 2732878 h 2732878"/>
                <a:gd name="connsiteX1" fmla="*/ 412955 w 620235"/>
                <a:gd name="connsiteY1" fmla="*/ 1867639 h 2732878"/>
                <a:gd name="connsiteX2" fmla="*/ 619433 w 620235"/>
                <a:gd name="connsiteY2" fmla="*/ 471458 h 2732878"/>
                <a:gd name="connsiteX3" fmla="*/ 343822 w 620235"/>
                <a:gd name="connsiteY3" fmla="*/ 7267 h 2732878"/>
                <a:gd name="connsiteX4" fmla="*/ 39329 w 620235"/>
                <a:gd name="connsiteY4" fmla="*/ 107665 h 2732878"/>
                <a:gd name="connsiteX0" fmla="*/ 0 w 620235"/>
                <a:gd name="connsiteY0" fmla="*/ 2732878 h 2732878"/>
                <a:gd name="connsiteX1" fmla="*/ 412955 w 620235"/>
                <a:gd name="connsiteY1" fmla="*/ 1867639 h 2732878"/>
                <a:gd name="connsiteX2" fmla="*/ 619433 w 620235"/>
                <a:gd name="connsiteY2" fmla="*/ 471458 h 2732878"/>
                <a:gd name="connsiteX3" fmla="*/ 343822 w 620235"/>
                <a:gd name="connsiteY3" fmla="*/ 7267 h 2732878"/>
                <a:gd name="connsiteX4" fmla="*/ 39329 w 620235"/>
                <a:gd name="connsiteY4" fmla="*/ 107665 h 2732878"/>
                <a:gd name="connsiteX0" fmla="*/ 0 w 619697"/>
                <a:gd name="connsiteY0" fmla="*/ 2737244 h 2737244"/>
                <a:gd name="connsiteX1" fmla="*/ 412955 w 619697"/>
                <a:gd name="connsiteY1" fmla="*/ 1872005 h 2737244"/>
                <a:gd name="connsiteX2" fmla="*/ 619433 w 619697"/>
                <a:gd name="connsiteY2" fmla="*/ 475824 h 2737244"/>
                <a:gd name="connsiteX3" fmla="*/ 374778 w 619697"/>
                <a:gd name="connsiteY3" fmla="*/ 6871 h 2737244"/>
                <a:gd name="connsiteX4" fmla="*/ 39329 w 619697"/>
                <a:gd name="connsiteY4" fmla="*/ 112031 h 2737244"/>
                <a:gd name="connsiteX0" fmla="*/ 0 w 619697"/>
                <a:gd name="connsiteY0" fmla="*/ 2737244 h 2737244"/>
                <a:gd name="connsiteX1" fmla="*/ 412955 w 619697"/>
                <a:gd name="connsiteY1" fmla="*/ 1872005 h 2737244"/>
                <a:gd name="connsiteX2" fmla="*/ 619433 w 619697"/>
                <a:gd name="connsiteY2" fmla="*/ 475824 h 2737244"/>
                <a:gd name="connsiteX3" fmla="*/ 374778 w 619697"/>
                <a:gd name="connsiteY3" fmla="*/ 6871 h 2737244"/>
                <a:gd name="connsiteX4" fmla="*/ 39329 w 619697"/>
                <a:gd name="connsiteY4" fmla="*/ 112031 h 2737244"/>
                <a:gd name="connsiteX0" fmla="*/ 0 w 619478"/>
                <a:gd name="connsiteY0" fmla="*/ 2737244 h 2737244"/>
                <a:gd name="connsiteX1" fmla="*/ 391523 w 619478"/>
                <a:gd name="connsiteY1" fmla="*/ 1800568 h 2737244"/>
                <a:gd name="connsiteX2" fmla="*/ 619433 w 619478"/>
                <a:gd name="connsiteY2" fmla="*/ 475824 h 2737244"/>
                <a:gd name="connsiteX3" fmla="*/ 374778 w 619478"/>
                <a:gd name="connsiteY3" fmla="*/ 6871 h 2737244"/>
                <a:gd name="connsiteX4" fmla="*/ 39329 w 619478"/>
                <a:gd name="connsiteY4" fmla="*/ 112031 h 2737244"/>
                <a:gd name="connsiteX0" fmla="*/ 0 w 619471"/>
                <a:gd name="connsiteY0" fmla="*/ 2737244 h 2737244"/>
                <a:gd name="connsiteX1" fmla="*/ 391523 w 619471"/>
                <a:gd name="connsiteY1" fmla="*/ 1800568 h 2737244"/>
                <a:gd name="connsiteX2" fmla="*/ 619433 w 619471"/>
                <a:gd name="connsiteY2" fmla="*/ 475824 h 2737244"/>
                <a:gd name="connsiteX3" fmla="*/ 374778 w 619471"/>
                <a:gd name="connsiteY3" fmla="*/ 6871 h 2737244"/>
                <a:gd name="connsiteX4" fmla="*/ 39329 w 619471"/>
                <a:gd name="connsiteY4" fmla="*/ 112031 h 2737244"/>
                <a:gd name="connsiteX0" fmla="*/ 0 w 619542"/>
                <a:gd name="connsiteY0" fmla="*/ 2737244 h 2737244"/>
                <a:gd name="connsiteX1" fmla="*/ 391523 w 619542"/>
                <a:gd name="connsiteY1" fmla="*/ 1800568 h 2737244"/>
                <a:gd name="connsiteX2" fmla="*/ 619433 w 619542"/>
                <a:gd name="connsiteY2" fmla="*/ 475824 h 2737244"/>
                <a:gd name="connsiteX3" fmla="*/ 374778 w 619542"/>
                <a:gd name="connsiteY3" fmla="*/ 6871 h 2737244"/>
                <a:gd name="connsiteX4" fmla="*/ 39329 w 619542"/>
                <a:gd name="connsiteY4" fmla="*/ 112031 h 2737244"/>
                <a:gd name="connsiteX0" fmla="*/ 0 w 586242"/>
                <a:gd name="connsiteY0" fmla="*/ 2737244 h 2737244"/>
                <a:gd name="connsiteX1" fmla="*/ 391523 w 586242"/>
                <a:gd name="connsiteY1" fmla="*/ 1800568 h 2737244"/>
                <a:gd name="connsiteX2" fmla="*/ 586095 w 586242"/>
                <a:gd name="connsiteY2" fmla="*/ 511542 h 2737244"/>
                <a:gd name="connsiteX3" fmla="*/ 374778 w 586242"/>
                <a:gd name="connsiteY3" fmla="*/ 6871 h 2737244"/>
                <a:gd name="connsiteX4" fmla="*/ 39329 w 586242"/>
                <a:gd name="connsiteY4" fmla="*/ 112031 h 2737244"/>
                <a:gd name="connsiteX0" fmla="*/ 0 w 586242"/>
                <a:gd name="connsiteY0" fmla="*/ 2737244 h 2737244"/>
                <a:gd name="connsiteX1" fmla="*/ 391523 w 586242"/>
                <a:gd name="connsiteY1" fmla="*/ 1800568 h 2737244"/>
                <a:gd name="connsiteX2" fmla="*/ 586095 w 586242"/>
                <a:gd name="connsiteY2" fmla="*/ 511542 h 2737244"/>
                <a:gd name="connsiteX3" fmla="*/ 374778 w 586242"/>
                <a:gd name="connsiteY3" fmla="*/ 6871 h 2737244"/>
                <a:gd name="connsiteX4" fmla="*/ 39329 w 586242"/>
                <a:gd name="connsiteY4" fmla="*/ 112031 h 2737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6242" h="2737244">
                  <a:moveTo>
                    <a:pt x="0" y="2737244"/>
                  </a:moveTo>
                  <a:cubicBezTo>
                    <a:pt x="213852" y="2139114"/>
                    <a:pt x="293841" y="2171518"/>
                    <a:pt x="391523" y="1800568"/>
                  </a:cubicBezTo>
                  <a:cubicBezTo>
                    <a:pt x="489205" y="1429618"/>
                    <a:pt x="581742" y="874784"/>
                    <a:pt x="586095" y="511542"/>
                  </a:cubicBezTo>
                  <a:cubicBezTo>
                    <a:pt x="590448" y="148300"/>
                    <a:pt x="497656" y="29404"/>
                    <a:pt x="374778" y="6871"/>
                  </a:cubicBezTo>
                  <a:cubicBezTo>
                    <a:pt x="237613" y="-20423"/>
                    <a:pt x="138471" y="37469"/>
                    <a:pt x="39329" y="112031"/>
                  </a:cubicBezTo>
                </a:path>
              </a:pathLst>
            </a:custGeom>
            <a:noFill/>
            <a:ln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077473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Использование процедур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13955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Вызывающему необходимо передать параметры для вызываемой процедуры, так же как и вернуть результат обратно от вызываемой процедуры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Обе передачи происходят через регистры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Процедура может быть вызвана из разных мест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Вызывающий может вызвать код процедуры просто выполнив безусловный переход к первой инструкции подпрограммы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Однако, для корректного возврата в то же место, откуда процедуру вызвали, необходимо знать адрес возврата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AC2DA78-77D8-47D7-857C-B93E87EDCE68}"/>
              </a:ext>
            </a:extLst>
          </p:cNvPr>
          <p:cNvSpPr/>
          <p:nvPr/>
        </p:nvSpPr>
        <p:spPr>
          <a:xfrm>
            <a:off x="9252155" y="1834586"/>
            <a:ext cx="2172929" cy="3188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…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[0x100]  </a:t>
            </a:r>
            <a:r>
              <a:rPr lang="en-US" sz="16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sum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…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[0x678]  </a:t>
            </a:r>
            <a:r>
              <a:rPr lang="en-US" sz="16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sum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…</a:t>
            </a:r>
          </a:p>
          <a:p>
            <a:pPr>
              <a:spcBef>
                <a:spcPts val="600"/>
              </a:spcBef>
            </a:pP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sum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…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?</a:t>
            </a:r>
          </a:p>
          <a:p>
            <a:pPr>
              <a:spcBef>
                <a:spcPts val="600"/>
              </a:spcBef>
            </a:pP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E37B8A-BFFE-4B28-87AA-0CC22F769CDE}"/>
              </a:ext>
            </a:extLst>
          </p:cNvPr>
          <p:cNvSpPr txBox="1"/>
          <p:nvPr/>
        </p:nvSpPr>
        <p:spPr>
          <a:xfrm>
            <a:off x="838200" y="5896401"/>
            <a:ext cx="770111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 возврата необходимо сохранять и передавать вызываемой процедуре</a:t>
            </a:r>
            <a:endParaRPr lang="ru-RU" sz="2400" dirty="0">
              <a:solidFill>
                <a:srgbClr val="C00000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6E1B3DF-F90F-4561-A943-38786932884F}"/>
              </a:ext>
            </a:extLst>
          </p:cNvPr>
          <p:cNvSpPr/>
          <p:nvPr/>
        </p:nvSpPr>
        <p:spPr>
          <a:xfrm>
            <a:off x="9252155" y="3746090"/>
            <a:ext cx="1258529" cy="106188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7445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8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Вызов процедур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Как передать контроль вызываемой процедуре и вернуть его обратно?</a:t>
            </a:r>
            <a:b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2000" dirty="0" err="1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proc_call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en-US" sz="20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ra, </a:t>
            </a:r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endParaRPr lang="en-US" dirty="0">
              <a:solidFill>
                <a:schemeClr val="accent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Размещение адреса </a:t>
            </a:r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proc_call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+ 4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 регистре 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(return address)</a:t>
            </a:r>
          </a:p>
          <a:p>
            <a:pPr marL="914400" lvl="1" indent="-457200">
              <a:buFont typeface="+mj-lt"/>
              <a:buAutoNum type="arabicPeriod"/>
            </a:pP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Переход к инструкции по адресу 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label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(название процедуры)</a:t>
            </a:r>
          </a:p>
          <a:p>
            <a:pPr marL="914400" lvl="1" indent="-457200">
              <a:buFont typeface="+mj-lt"/>
              <a:buAutoNum type="arabicPeriod"/>
            </a:pP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После выполнения процедуры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8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jr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ra</a:t>
            </a:r>
            <a:r>
              <a:rPr lang="ru-RU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возвращается управление к вызывающей процедуре и выполнение программы продолжается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29C8245-D72A-4C28-860C-36D54086DC83}"/>
              </a:ext>
            </a:extLst>
          </p:cNvPr>
          <p:cNvSpPr/>
          <p:nvPr/>
        </p:nvSpPr>
        <p:spPr>
          <a:xfrm>
            <a:off x="1106834" y="4612420"/>
            <a:ext cx="3525592" cy="1849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…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[0x100]  </a:t>
            </a:r>
            <a:r>
              <a:rPr lang="en-US" sz="16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</a:t>
            </a:r>
            <a:r>
              <a:rPr lang="en-US" sz="16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ra,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sum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…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[0x678]  </a:t>
            </a:r>
            <a:r>
              <a:rPr lang="en-US" sz="16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jal</a:t>
            </a:r>
            <a:r>
              <a:rPr lang="en-US" sz="16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ra, </a:t>
            </a: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sum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…</a:t>
            </a:r>
          </a:p>
          <a:p>
            <a:pPr>
              <a:spcBef>
                <a:spcPts val="600"/>
              </a:spcBef>
            </a:pP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93F0F51-ED80-48B2-8FE1-C032B2D71B90}"/>
              </a:ext>
            </a:extLst>
          </p:cNvPr>
          <p:cNvSpPr/>
          <p:nvPr/>
        </p:nvSpPr>
        <p:spPr>
          <a:xfrm>
            <a:off x="5572026" y="4866198"/>
            <a:ext cx="2172929" cy="13417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sum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…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jr</a:t>
            </a:r>
            <a:r>
              <a:rPr lang="en-US" sz="16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ra</a:t>
            </a:r>
          </a:p>
          <a:p>
            <a:pPr>
              <a:spcBef>
                <a:spcPts val="600"/>
              </a:spcBef>
            </a:pPr>
            <a:endParaRPr lang="en-US" sz="16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F916EB2-130F-44C0-B1EE-FE132861BF94}"/>
              </a:ext>
            </a:extLst>
          </p:cNvPr>
          <p:cNvGrpSpPr/>
          <p:nvPr/>
        </p:nvGrpSpPr>
        <p:grpSpPr>
          <a:xfrm>
            <a:off x="3919993" y="4774135"/>
            <a:ext cx="1510748" cy="338555"/>
            <a:chOff x="3919993" y="4988819"/>
            <a:chExt cx="1510748" cy="338555"/>
          </a:xfrm>
        </p:grpSpPr>
        <p:cxnSp>
          <p:nvCxnSpPr>
            <p:cNvPr id="9" name="Прямая со стрелкой 8">
              <a:extLst>
                <a:ext uri="{FF2B5EF4-FFF2-40B4-BE49-F238E27FC236}">
                  <a16:creationId xmlns:a16="http://schemas.microsoft.com/office/drawing/2014/main" id="{3E22270B-FA44-4F94-A423-AE90B0781ED9}"/>
                </a:ext>
              </a:extLst>
            </p:cNvPr>
            <p:cNvCxnSpPr/>
            <p:nvPr/>
          </p:nvCxnSpPr>
          <p:spPr>
            <a:xfrm flipV="1">
              <a:off x="3919993" y="5255812"/>
              <a:ext cx="1510748" cy="71562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8607D1-284E-4C74-8F71-5029A29E5300}"/>
                </a:ext>
              </a:extLst>
            </p:cNvPr>
            <p:cNvSpPr txBox="1"/>
            <p:nvPr/>
          </p:nvSpPr>
          <p:spPr>
            <a:xfrm rot="21443187">
              <a:off x="3919993" y="4988819"/>
              <a:ext cx="151074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ra = 0x104</a:t>
              </a:r>
              <a:endParaRPr lang="ru-RU" sz="1400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FA84A284-32F0-4C5F-B898-97610A1BE8D5}"/>
              </a:ext>
            </a:extLst>
          </p:cNvPr>
          <p:cNvGrpSpPr/>
          <p:nvPr/>
        </p:nvGrpSpPr>
        <p:grpSpPr>
          <a:xfrm>
            <a:off x="3985254" y="5168349"/>
            <a:ext cx="1510748" cy="587694"/>
            <a:chOff x="3985254" y="5383033"/>
            <a:chExt cx="1510748" cy="587694"/>
          </a:xfrm>
        </p:grpSpPr>
        <p:cxnSp>
          <p:nvCxnSpPr>
            <p:cNvPr id="10" name="Прямая со стрелкой 9">
              <a:extLst>
                <a:ext uri="{FF2B5EF4-FFF2-40B4-BE49-F238E27FC236}">
                  <a16:creationId xmlns:a16="http://schemas.microsoft.com/office/drawing/2014/main" id="{C39C1638-2894-4110-9E8D-C0F2B9D511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63116" y="5383033"/>
              <a:ext cx="1367625" cy="524787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86D794-1146-439B-88EF-18E6555E32F2}"/>
                </a:ext>
              </a:extLst>
            </p:cNvPr>
            <p:cNvSpPr txBox="1"/>
            <p:nvPr/>
          </p:nvSpPr>
          <p:spPr>
            <a:xfrm rot="20351051">
              <a:off x="3985254" y="5662950"/>
              <a:ext cx="151074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ra = 0x67C</a:t>
              </a:r>
              <a:endParaRPr lang="ru-RU" sz="1400" dirty="0">
                <a:solidFill>
                  <a:srgbClr val="C00000"/>
                </a:solidFill>
              </a:endParaRPr>
            </a:p>
          </p:txBody>
        </p:sp>
      </p:grpSp>
      <p:cxnSp>
        <p:nvCxnSpPr>
          <p:cNvPr id="22" name="Соединитель: изогнутый 21">
            <a:extLst>
              <a:ext uri="{FF2B5EF4-FFF2-40B4-BE49-F238E27FC236}">
                <a16:creationId xmlns:a16="http://schemas.microsoft.com/office/drawing/2014/main" id="{B95890A2-A04C-4304-A7DA-15E40031B94E}"/>
              </a:ext>
            </a:extLst>
          </p:cNvPr>
          <p:cNvCxnSpPr>
            <a:cxnSpLocks/>
          </p:cNvCxnSpPr>
          <p:nvPr/>
        </p:nvCxnSpPr>
        <p:spPr>
          <a:xfrm rot="5400000">
            <a:off x="5985812" y="5845729"/>
            <a:ext cx="297242" cy="278300"/>
          </a:xfrm>
          <a:prstGeom prst="curvedConnector3">
            <a:avLst>
              <a:gd name="adj1" fmla="val 50000"/>
            </a:avLst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AC5F65F-C4DA-4CE4-A1A1-D74E2DCE7EE7}"/>
              </a:ext>
            </a:extLst>
          </p:cNvPr>
          <p:cNvSpPr txBox="1"/>
          <p:nvPr/>
        </p:nvSpPr>
        <p:spPr>
          <a:xfrm>
            <a:off x="4598803" y="6143365"/>
            <a:ext cx="22628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 </a:t>
            </a:r>
            <a:r>
              <a:rPr lang="ru-RU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раз: </a:t>
            </a: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 0x104</a:t>
            </a:r>
          </a:p>
          <a:p>
            <a:r>
              <a:rPr lang="en-US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 </a:t>
            </a:r>
            <a:r>
              <a:rPr lang="ru-RU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раз: </a:t>
            </a:r>
            <a:r>
              <a:rPr lang="en-US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 0x67C</a:t>
            </a:r>
            <a:endParaRPr lang="ru-RU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951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03E3A244-EFAD-41EA-B0EE-265D395BA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Пятое поколение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ISA </a:t>
            </a:r>
            <a:r>
              <a:rPr lang="en-US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RISC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созданное в 2010 году исследователями из Беркли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Спецификация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ISA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доступна для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свободного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и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бесплатного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использования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Предназначена для использования в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коммерческих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и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академических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целях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Поддерживается общая растущая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программная экосистема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Архитектура имеет стандартную версию, а также несколько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расширений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системы команд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Подходит для вычислительных систем всех уровней: от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микроконтроллеров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до </a:t>
            </a:r>
            <a:r>
              <a:rPr lang="ru-RU" b="1" dirty="0">
                <a:solidFill>
                  <a:schemeClr val="accent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суперкомпьютеров</a:t>
            </a:r>
          </a:p>
        </p:txBody>
      </p:sp>
    </p:spTree>
    <p:extLst>
      <p:ext uri="{BB962C8B-B14F-4D97-AF65-F5344CB8AC3E}">
        <p14:creationId xmlns:p14="http://schemas.microsoft.com/office/powerpoint/2010/main" val="254850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Сложности вызова процедур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Предположим, что процедура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вызывает процедуру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которая вызывает процедуру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Единственный регистр адреса возврата работать не будет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–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 возврата процедуры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B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уничтожит адрес возврата процедуры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Аналогичное осложнение возникает в области памяти, где сохраняются регистры процедуры A - это пространство должно отличаться от места, где сохраняются регистры процедуры B</a:t>
            </a:r>
          </a:p>
        </p:txBody>
      </p:sp>
    </p:spTree>
    <p:extLst>
      <p:ext uri="{BB962C8B-B14F-4D97-AF65-F5344CB8AC3E}">
        <p14:creationId xmlns:p14="http://schemas.microsoft.com/office/powerpoint/2010/main" val="1659935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Необходимое хранилище для процедур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09167" cy="4351338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Базовые требования для вызова процедур: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Входные аргументы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 возврата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Результат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Локальное хранилище: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Переменные, которые компилятор не смог поместить в регистровый файл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Пространство для сохранения значений регистров вызывающей процедуры, если они будут использоваться</a:t>
            </a:r>
            <a:endParaRPr lang="en-US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Каждый вызов процедуры имеет свой собственный экземпляр всех этих данных, это называется</a:t>
            </a:r>
            <a:b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ru-RU" dirty="0">
                <a:solidFill>
                  <a:srgbClr val="C0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активационная запись</a:t>
            </a:r>
            <a:endParaRPr lang="en-US" dirty="0">
              <a:solidFill>
                <a:srgbClr val="C00000"/>
              </a:solidFill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633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Нужен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Stack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09167" cy="4667250"/>
          </a:xfrm>
        </p:spPr>
        <p:txBody>
          <a:bodyPr>
            <a:normAutofit lnSpcReduction="10000"/>
          </a:bodyPr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Необходима структура данных для хранения активационных записей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Под активационную запись память выделяется и освобождается по принципу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last-in-first-out (LIFO)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Stack: push, pop,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доступ к верхнему элементу</a:t>
            </a:r>
          </a:p>
          <a:p>
            <a:endParaRPr lang="en-US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Нам необходим доступ только к активационной записи текущей процедуры</a:t>
            </a:r>
            <a:endParaRPr lang="en-US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615FE45-AF53-47CB-868D-48A070C34E67}"/>
              </a:ext>
            </a:extLst>
          </p:cNvPr>
          <p:cNvSpPr/>
          <p:nvPr/>
        </p:nvSpPr>
        <p:spPr>
          <a:xfrm>
            <a:off x="1796994" y="4723074"/>
            <a:ext cx="1041621" cy="32600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proc A</a:t>
            </a:r>
            <a:endParaRPr lang="ru-RU" dirty="0">
              <a:solidFill>
                <a:schemeClr val="tx1"/>
              </a:solidFill>
            </a:endParaRPr>
          </a:p>
        </p:txBody>
      </p: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EC5A256B-CB85-4F99-8B10-B3BDDA5616F1}"/>
              </a:ext>
            </a:extLst>
          </p:cNvPr>
          <p:cNvGrpSpPr/>
          <p:nvPr/>
        </p:nvGrpSpPr>
        <p:grpSpPr>
          <a:xfrm>
            <a:off x="2337683" y="4397070"/>
            <a:ext cx="1980536" cy="652008"/>
            <a:chOff x="2337683" y="4397070"/>
            <a:chExt cx="1980536" cy="652008"/>
          </a:xfrm>
        </p:grpSpPr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2CEEC4A9-6349-4363-A8C7-9F5C5FC17EE2}"/>
                </a:ext>
              </a:extLst>
            </p:cNvPr>
            <p:cNvSpPr/>
            <p:nvPr/>
          </p:nvSpPr>
          <p:spPr>
            <a:xfrm>
              <a:off x="3276598" y="4723074"/>
              <a:ext cx="1041621" cy="32600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proc A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B0CCBFFE-85ED-4789-B598-6090AA69E0E2}"/>
                </a:ext>
              </a:extLst>
            </p:cNvPr>
            <p:cNvSpPr/>
            <p:nvPr/>
          </p:nvSpPr>
          <p:spPr>
            <a:xfrm>
              <a:off x="3276598" y="4397070"/>
              <a:ext cx="1041621" cy="32600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proc B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FC3012B2-8AFB-4A6D-857E-E5A505E2B95F}"/>
                </a:ext>
              </a:extLst>
            </p:cNvPr>
            <p:cNvSpPr/>
            <p:nvPr/>
          </p:nvSpPr>
          <p:spPr>
            <a:xfrm>
              <a:off x="2337683" y="4497214"/>
              <a:ext cx="747423" cy="217909"/>
            </a:xfrm>
            <a:custGeom>
              <a:avLst/>
              <a:gdLst>
                <a:gd name="connsiteX0" fmla="*/ 0 w 747423"/>
                <a:gd name="connsiteY0" fmla="*/ 217909 h 217909"/>
                <a:gd name="connsiteX1" fmla="*/ 222637 w 747423"/>
                <a:gd name="connsiteY1" fmla="*/ 19127 h 217909"/>
                <a:gd name="connsiteX2" fmla="*/ 747423 w 747423"/>
                <a:gd name="connsiteY2" fmla="*/ 19127 h 21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7423" h="217909">
                  <a:moveTo>
                    <a:pt x="0" y="217909"/>
                  </a:moveTo>
                  <a:cubicBezTo>
                    <a:pt x="49033" y="135083"/>
                    <a:pt x="98066" y="52257"/>
                    <a:pt x="222637" y="19127"/>
                  </a:cubicBezTo>
                  <a:cubicBezTo>
                    <a:pt x="347208" y="-14003"/>
                    <a:pt x="547315" y="2562"/>
                    <a:pt x="747423" y="19127"/>
                  </a:cubicBezTo>
                </a:path>
              </a:pathLst>
            </a:custGeom>
            <a:noFill/>
            <a:ln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354941E3-AB1E-49D1-8F0B-F7F14CEC8B31}"/>
              </a:ext>
            </a:extLst>
          </p:cNvPr>
          <p:cNvGrpSpPr/>
          <p:nvPr/>
        </p:nvGrpSpPr>
        <p:grpSpPr>
          <a:xfrm>
            <a:off x="3805359" y="4071066"/>
            <a:ext cx="1992464" cy="978012"/>
            <a:chOff x="3805359" y="4071066"/>
            <a:chExt cx="1992464" cy="978012"/>
          </a:xfrm>
        </p:grpSpPr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5552584C-424D-4776-8481-571575A3342E}"/>
                </a:ext>
              </a:extLst>
            </p:cNvPr>
            <p:cNvSpPr/>
            <p:nvPr/>
          </p:nvSpPr>
          <p:spPr>
            <a:xfrm>
              <a:off x="4756202" y="4723074"/>
              <a:ext cx="1041621" cy="32600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proc A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06D411A4-EF92-4CCC-AEC7-7B470A996D06}"/>
                </a:ext>
              </a:extLst>
            </p:cNvPr>
            <p:cNvSpPr/>
            <p:nvPr/>
          </p:nvSpPr>
          <p:spPr>
            <a:xfrm>
              <a:off x="4756202" y="4397070"/>
              <a:ext cx="1041621" cy="32600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proc B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4" name="Прямоугольник 13">
              <a:extLst>
                <a:ext uri="{FF2B5EF4-FFF2-40B4-BE49-F238E27FC236}">
                  <a16:creationId xmlns:a16="http://schemas.microsoft.com/office/drawing/2014/main" id="{9E3855A0-4198-4BB4-A018-25DEF2C473AB}"/>
                </a:ext>
              </a:extLst>
            </p:cNvPr>
            <p:cNvSpPr/>
            <p:nvPr/>
          </p:nvSpPr>
          <p:spPr>
            <a:xfrm>
              <a:off x="4756201" y="4071066"/>
              <a:ext cx="1041621" cy="32600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proc C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23" name="Полилиния: фигура 22">
              <a:extLst>
                <a:ext uri="{FF2B5EF4-FFF2-40B4-BE49-F238E27FC236}">
                  <a16:creationId xmlns:a16="http://schemas.microsoft.com/office/drawing/2014/main" id="{71CE120B-A358-4F7D-8FFF-69A36F55F0F2}"/>
                </a:ext>
              </a:extLst>
            </p:cNvPr>
            <p:cNvSpPr/>
            <p:nvPr/>
          </p:nvSpPr>
          <p:spPr>
            <a:xfrm>
              <a:off x="3805359" y="4179161"/>
              <a:ext cx="747423" cy="217909"/>
            </a:xfrm>
            <a:custGeom>
              <a:avLst/>
              <a:gdLst>
                <a:gd name="connsiteX0" fmla="*/ 0 w 747423"/>
                <a:gd name="connsiteY0" fmla="*/ 217909 h 217909"/>
                <a:gd name="connsiteX1" fmla="*/ 222637 w 747423"/>
                <a:gd name="connsiteY1" fmla="*/ 19127 h 217909"/>
                <a:gd name="connsiteX2" fmla="*/ 747423 w 747423"/>
                <a:gd name="connsiteY2" fmla="*/ 19127 h 21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7423" h="217909">
                  <a:moveTo>
                    <a:pt x="0" y="217909"/>
                  </a:moveTo>
                  <a:cubicBezTo>
                    <a:pt x="49033" y="135083"/>
                    <a:pt x="98066" y="52257"/>
                    <a:pt x="222637" y="19127"/>
                  </a:cubicBezTo>
                  <a:cubicBezTo>
                    <a:pt x="347208" y="-14003"/>
                    <a:pt x="547315" y="2562"/>
                    <a:pt x="747423" y="19127"/>
                  </a:cubicBezTo>
                </a:path>
              </a:pathLst>
            </a:custGeom>
            <a:noFill/>
            <a:ln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A7550E0B-C194-4F4E-B8A1-358202CA9EE1}"/>
              </a:ext>
            </a:extLst>
          </p:cNvPr>
          <p:cNvGrpSpPr/>
          <p:nvPr/>
        </p:nvGrpSpPr>
        <p:grpSpPr>
          <a:xfrm>
            <a:off x="5801285" y="4125113"/>
            <a:ext cx="1476140" cy="923965"/>
            <a:chOff x="5801285" y="4125113"/>
            <a:chExt cx="1476140" cy="923965"/>
          </a:xfrm>
        </p:grpSpPr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0BD82816-F2CF-4389-9994-08774CE58C10}"/>
                </a:ext>
              </a:extLst>
            </p:cNvPr>
            <p:cNvSpPr/>
            <p:nvPr/>
          </p:nvSpPr>
          <p:spPr>
            <a:xfrm>
              <a:off x="6235804" y="4723074"/>
              <a:ext cx="1041621" cy="32600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proc A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CCA57973-88F3-4484-9390-38F470BC511E}"/>
                </a:ext>
              </a:extLst>
            </p:cNvPr>
            <p:cNvSpPr/>
            <p:nvPr/>
          </p:nvSpPr>
          <p:spPr>
            <a:xfrm>
              <a:off x="6235804" y="4397070"/>
              <a:ext cx="1041621" cy="32600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proc B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id="{71051595-549E-48CE-8E7C-C31E366780D5}"/>
                </a:ext>
              </a:extLst>
            </p:cNvPr>
            <p:cNvSpPr/>
            <p:nvPr/>
          </p:nvSpPr>
          <p:spPr>
            <a:xfrm rot="1834458">
              <a:off x="5801285" y="4125113"/>
              <a:ext cx="747423" cy="217909"/>
            </a:xfrm>
            <a:custGeom>
              <a:avLst/>
              <a:gdLst>
                <a:gd name="connsiteX0" fmla="*/ 0 w 747423"/>
                <a:gd name="connsiteY0" fmla="*/ 217909 h 217909"/>
                <a:gd name="connsiteX1" fmla="*/ 222637 w 747423"/>
                <a:gd name="connsiteY1" fmla="*/ 19127 h 217909"/>
                <a:gd name="connsiteX2" fmla="*/ 747423 w 747423"/>
                <a:gd name="connsiteY2" fmla="*/ 19127 h 21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7423" h="217909">
                  <a:moveTo>
                    <a:pt x="0" y="217909"/>
                  </a:moveTo>
                  <a:cubicBezTo>
                    <a:pt x="49033" y="135083"/>
                    <a:pt x="98066" y="52257"/>
                    <a:pt x="222637" y="19127"/>
                  </a:cubicBezTo>
                  <a:cubicBezTo>
                    <a:pt x="347208" y="-14003"/>
                    <a:pt x="547315" y="2562"/>
                    <a:pt x="747423" y="19127"/>
                  </a:cubicBezTo>
                </a:path>
              </a:pathLst>
            </a:custGeom>
            <a:noFill/>
            <a:ln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0DDC3D23-20DA-4467-97A5-DD885FD8C0F6}"/>
              </a:ext>
            </a:extLst>
          </p:cNvPr>
          <p:cNvGrpSpPr/>
          <p:nvPr/>
        </p:nvGrpSpPr>
        <p:grpSpPr>
          <a:xfrm>
            <a:off x="7281184" y="4459067"/>
            <a:ext cx="1525875" cy="590011"/>
            <a:chOff x="7281184" y="4459067"/>
            <a:chExt cx="1525875" cy="590011"/>
          </a:xfrm>
        </p:grpSpPr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CDD94CEC-71FC-44AD-AD53-0C45824E5881}"/>
                </a:ext>
              </a:extLst>
            </p:cNvPr>
            <p:cNvSpPr/>
            <p:nvPr/>
          </p:nvSpPr>
          <p:spPr>
            <a:xfrm>
              <a:off x="7765438" y="4723074"/>
              <a:ext cx="1041621" cy="32600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proc A</a:t>
              </a:r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27" name="Полилиния: фигура 26">
              <a:extLst>
                <a:ext uri="{FF2B5EF4-FFF2-40B4-BE49-F238E27FC236}">
                  <a16:creationId xmlns:a16="http://schemas.microsoft.com/office/drawing/2014/main" id="{9F4A45F5-4426-46F1-B47D-B8672F61EDA9}"/>
                </a:ext>
              </a:extLst>
            </p:cNvPr>
            <p:cNvSpPr/>
            <p:nvPr/>
          </p:nvSpPr>
          <p:spPr>
            <a:xfrm rot="1834458">
              <a:off x="7281184" y="4459067"/>
              <a:ext cx="747423" cy="217909"/>
            </a:xfrm>
            <a:custGeom>
              <a:avLst/>
              <a:gdLst>
                <a:gd name="connsiteX0" fmla="*/ 0 w 747423"/>
                <a:gd name="connsiteY0" fmla="*/ 217909 h 217909"/>
                <a:gd name="connsiteX1" fmla="*/ 222637 w 747423"/>
                <a:gd name="connsiteY1" fmla="*/ 19127 h 217909"/>
                <a:gd name="connsiteX2" fmla="*/ 747423 w 747423"/>
                <a:gd name="connsiteY2" fmla="*/ 19127 h 217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7423" h="217909">
                  <a:moveTo>
                    <a:pt x="0" y="217909"/>
                  </a:moveTo>
                  <a:cubicBezTo>
                    <a:pt x="49033" y="135083"/>
                    <a:pt x="98066" y="52257"/>
                    <a:pt x="222637" y="19127"/>
                  </a:cubicBezTo>
                  <a:cubicBezTo>
                    <a:pt x="347208" y="-14003"/>
                    <a:pt x="547315" y="2562"/>
                    <a:pt x="747423" y="19127"/>
                  </a:cubicBezTo>
                </a:path>
              </a:pathLst>
            </a:custGeom>
            <a:noFill/>
            <a:ln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425346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Stack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92148" cy="4667250"/>
          </a:xfrm>
        </p:spPr>
        <p:txBody>
          <a:bodyPr>
            <a:normAutofit/>
          </a:bodyPr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Стек хранится в памяти → нужен регистр указывающий на него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указатель на стек это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(stack pointer)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Стек растет снизу-вверх к младшим адресам</a:t>
            </a:r>
          </a:p>
          <a:p>
            <a:pPr lvl="1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Push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уменьшает адрес</a:t>
            </a:r>
          </a:p>
          <a:p>
            <a:pPr lvl="1"/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Pop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увеличивает адрес</a:t>
            </a:r>
          </a:p>
          <a:p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указывает на вершину стека </a:t>
            </a:r>
            <a:b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(на последний записанный элемент)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Стек можно использовать в любое время,</a:t>
            </a:r>
            <a:b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но возвращать его нужно без изменений</a:t>
            </a:r>
          </a:p>
        </p:txBody>
      </p:sp>
      <p:graphicFrame>
        <p:nvGraphicFramePr>
          <p:cNvPr id="22" name="Таблица 10">
            <a:extLst>
              <a:ext uri="{FF2B5EF4-FFF2-40B4-BE49-F238E27FC236}">
                <a16:creationId xmlns:a16="http://schemas.microsoft.com/office/drawing/2014/main" id="{00F077C2-4257-42B7-9408-AFA3D1527185}"/>
              </a:ext>
            </a:extLst>
          </p:cNvPr>
          <p:cNvGraphicFramePr>
            <a:graphicFrameLocks noGrp="1"/>
          </p:cNvGraphicFramePr>
          <p:nvPr/>
        </p:nvGraphicFramePr>
        <p:xfrm>
          <a:off x="8129316" y="2981505"/>
          <a:ext cx="1529964" cy="3413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9964">
                  <a:extLst>
                    <a:ext uri="{9D8B030D-6E8A-4147-A177-3AD203B41FA5}">
                      <a16:colId xmlns:a16="http://schemas.microsoft.com/office/drawing/2014/main" val="4015351034"/>
                    </a:ext>
                  </a:extLst>
                </a:gridCol>
              </a:tblGrid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6947356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737827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119893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351675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363240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898247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1211389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1503903"/>
                  </a:ext>
                </a:extLst>
              </a:tr>
              <a:tr h="325112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34599"/>
                  </a:ext>
                </a:extLst>
              </a:tr>
              <a:tr h="325112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747612"/>
                  </a:ext>
                </a:extLst>
              </a:tr>
            </a:tbl>
          </a:graphicData>
        </a:graphic>
      </p:graphicFrame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A01A470E-3B2F-400A-95F6-8201D19F0DC6}"/>
              </a:ext>
            </a:extLst>
          </p:cNvPr>
          <p:cNvSpPr/>
          <p:nvPr/>
        </p:nvSpPr>
        <p:spPr>
          <a:xfrm rot="21320319">
            <a:off x="7939951" y="6177546"/>
            <a:ext cx="2289975" cy="357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DBDDCA8A-484F-48FE-B3C2-7240556EFB5F}"/>
              </a:ext>
            </a:extLst>
          </p:cNvPr>
          <p:cNvSpPr/>
          <p:nvPr/>
        </p:nvSpPr>
        <p:spPr>
          <a:xfrm rot="21320319">
            <a:off x="7749310" y="2792568"/>
            <a:ext cx="2289975" cy="357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D45FF21-8BFF-44A6-A0D4-E537843081E0}"/>
              </a:ext>
            </a:extLst>
          </p:cNvPr>
          <p:cNvSpPr txBox="1"/>
          <p:nvPr/>
        </p:nvSpPr>
        <p:spPr>
          <a:xfrm>
            <a:off x="7493685" y="4616797"/>
            <a:ext cx="6861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→</a:t>
            </a:r>
            <a:endParaRPr lang="ru-RU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BD06A436-2B78-4582-B736-749FC4D6245E}"/>
              </a:ext>
            </a:extLst>
          </p:cNvPr>
          <p:cNvGrpSpPr/>
          <p:nvPr/>
        </p:nvGrpSpPr>
        <p:grpSpPr>
          <a:xfrm>
            <a:off x="8129315" y="4635722"/>
            <a:ext cx="1529965" cy="1361347"/>
            <a:chOff x="8365290" y="4617058"/>
            <a:chExt cx="1529965" cy="136134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8CD641E-2E98-4206-8207-FF63AE365951}"/>
                </a:ext>
              </a:extLst>
            </p:cNvPr>
            <p:cNvSpPr txBox="1"/>
            <p:nvPr/>
          </p:nvSpPr>
          <p:spPr>
            <a:xfrm>
              <a:off x="8365291" y="5639851"/>
              <a:ext cx="15299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data</a:t>
              </a:r>
              <a:endPara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CC3D464-D755-421F-B885-CC9E986F18DD}"/>
                </a:ext>
              </a:extLst>
            </p:cNvPr>
            <p:cNvSpPr txBox="1"/>
            <p:nvPr/>
          </p:nvSpPr>
          <p:spPr>
            <a:xfrm>
              <a:off x="8365291" y="5290650"/>
              <a:ext cx="15299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data</a:t>
              </a:r>
              <a:endPara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60E977B-DD9D-47D7-BBFE-9D07C9B140B5}"/>
                </a:ext>
              </a:extLst>
            </p:cNvPr>
            <p:cNvSpPr txBox="1"/>
            <p:nvPr/>
          </p:nvSpPr>
          <p:spPr>
            <a:xfrm>
              <a:off x="8365290" y="4966260"/>
              <a:ext cx="15299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data</a:t>
              </a:r>
              <a:endPara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80FD5EE-FF2A-42D7-ADB1-3D17B7710F01}"/>
                </a:ext>
              </a:extLst>
            </p:cNvPr>
            <p:cNvSpPr txBox="1"/>
            <p:nvPr/>
          </p:nvSpPr>
          <p:spPr>
            <a:xfrm>
              <a:off x="8365290" y="4617058"/>
              <a:ext cx="15299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data</a:t>
              </a:r>
              <a:endPara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7205672-EA36-4946-83ED-3992CC2F7F14}"/>
              </a:ext>
            </a:extLst>
          </p:cNvPr>
          <p:cNvSpPr txBox="1"/>
          <p:nvPr/>
        </p:nvSpPr>
        <p:spPr>
          <a:xfrm>
            <a:off x="8129315" y="6275070"/>
            <a:ext cx="15299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Старшие адреса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07889F-BF3F-46D6-9F90-12F4C262C1DF}"/>
              </a:ext>
            </a:extLst>
          </p:cNvPr>
          <p:cNvSpPr txBox="1"/>
          <p:nvPr/>
        </p:nvSpPr>
        <p:spPr>
          <a:xfrm>
            <a:off x="8129315" y="2400762"/>
            <a:ext cx="15299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Младшие адреса</a:t>
            </a:r>
          </a:p>
        </p:txBody>
      </p:sp>
    </p:spTree>
    <p:extLst>
      <p:ext uri="{BB962C8B-B14F-4D97-AF65-F5344CB8AC3E}">
        <p14:creationId xmlns:p14="http://schemas.microsoft.com/office/powerpoint/2010/main" val="2407899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4" grpId="0" animBg="1"/>
      <p:bldP spid="26" grpId="0" animBg="1"/>
      <p:bldP spid="28" grpId="0"/>
      <p:bldP spid="5" grpId="0"/>
      <p:bldP spid="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Использование стека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92148" cy="4667250"/>
          </a:xfrm>
        </p:spPr>
        <p:txBody>
          <a:bodyPr>
            <a:normAutofit/>
          </a:bodyPr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 размещения данных на стек</a:t>
            </a:r>
          </a:p>
          <a:p>
            <a:pPr marL="0" indent="0">
              <a:buNone/>
            </a:pP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-N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ra, 0(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a0, 4(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 освобождения стека</a:t>
            </a:r>
          </a:p>
          <a:p>
            <a:pPr marL="0" indent="0">
              <a:buNone/>
            </a:pP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ra, 0(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a0, 4(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ru-RU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20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sp, sp, N</a:t>
            </a:r>
          </a:p>
        </p:txBody>
      </p:sp>
    </p:spTree>
    <p:extLst>
      <p:ext uri="{BB962C8B-B14F-4D97-AF65-F5344CB8AC3E}">
        <p14:creationId xmlns:p14="http://schemas.microsoft.com/office/powerpoint/2010/main" val="2128344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Соглашение о вызовах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Соглашение о вызовах устанавливает правила использования регистров между процедурами</a:t>
            </a:r>
            <a:endParaRPr lang="en-US" sz="24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 соглашении о вызовах 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RISC-V 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даются символические имена регистров 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x0-x31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для обозначения их роли</a:t>
            </a:r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9ECBF212-0D6C-415F-B4F4-9A2A7525A64D}"/>
              </a:ext>
            </a:extLst>
          </p:cNvPr>
          <p:cNvGraphicFramePr>
            <a:graphicFrameLocks noGrp="1"/>
          </p:cNvGraphicFramePr>
          <p:nvPr/>
        </p:nvGraphicFramePr>
        <p:xfrm>
          <a:off x="1164203" y="3524388"/>
          <a:ext cx="7853516" cy="304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9929">
                  <a:extLst>
                    <a:ext uri="{9D8B030D-6E8A-4147-A177-3AD203B41FA5}">
                      <a16:colId xmlns:a16="http://schemas.microsoft.com/office/drawing/2014/main" val="1085616282"/>
                    </a:ext>
                  </a:extLst>
                </a:gridCol>
                <a:gridCol w="2111943">
                  <a:extLst>
                    <a:ext uri="{9D8B030D-6E8A-4147-A177-3AD203B41FA5}">
                      <a16:colId xmlns:a16="http://schemas.microsoft.com/office/drawing/2014/main" val="668989285"/>
                    </a:ext>
                  </a:extLst>
                </a:gridCol>
                <a:gridCol w="3295799">
                  <a:extLst>
                    <a:ext uri="{9D8B030D-6E8A-4147-A177-3AD203B41FA5}">
                      <a16:colId xmlns:a16="http://schemas.microsoft.com/office/drawing/2014/main" val="854705499"/>
                    </a:ext>
                  </a:extLst>
                </a:gridCol>
                <a:gridCol w="1415845">
                  <a:extLst>
                    <a:ext uri="{9D8B030D-6E8A-4147-A177-3AD203B41FA5}">
                      <a16:colId xmlns:a16="http://schemas.microsoft.com/office/drawing/2014/main" val="3668627931"/>
                    </a:ext>
                  </a:extLst>
                </a:gridCol>
              </a:tblGrid>
              <a:tr h="275508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Имя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Регистр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Описание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Сохраняет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534802"/>
                  </a:ext>
                </a:extLst>
              </a:tr>
              <a:tr h="2755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a0 – a7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x10 – x17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Аргументы для функции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rgbClr val="C00000"/>
                          </a:solidFill>
                        </a:rPr>
                        <a:t>Вызывающий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881857"/>
                  </a:ext>
                </a:extLst>
              </a:tr>
              <a:tr h="2755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a0,</a:t>
                      </a:r>
                      <a:r>
                        <a:rPr lang="ru-RU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 </a:t>
                      </a:r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a1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x10, x11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Возвращаемые значения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rgbClr val="C00000"/>
                          </a:solidFill>
                        </a:rPr>
                        <a:t>Вызывающий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589691"/>
                  </a:ext>
                </a:extLst>
              </a:tr>
              <a:tr h="2755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ra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x1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Адрес возврата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rgbClr val="C00000"/>
                          </a:solidFill>
                        </a:rPr>
                        <a:t>Вызывающий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119559"/>
                  </a:ext>
                </a:extLst>
              </a:tr>
              <a:tr h="2755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t0 – t6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x5 – x7, x28 – x31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Временные регистры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rgbClr val="C00000"/>
                          </a:solidFill>
                        </a:rPr>
                        <a:t>Вызывающий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171148"/>
                  </a:ext>
                </a:extLst>
              </a:tr>
              <a:tr h="2755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s0 – s11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x8 – x9, x18 – x27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Сохраняемые (оберегаемые) регистры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rgbClr val="00B050"/>
                          </a:solidFill>
                        </a:rPr>
                        <a:t>Вызываемый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844323"/>
                  </a:ext>
                </a:extLst>
              </a:tr>
              <a:tr h="2755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sp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x2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Указатель на вершину стека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solidFill>
                            <a:srgbClr val="00B050"/>
                          </a:solidFill>
                        </a:rPr>
                        <a:t>Вызываемый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024759"/>
                  </a:ext>
                </a:extLst>
              </a:tr>
              <a:tr h="2755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gp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x3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Указатель на глобальные переменные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3357862"/>
                  </a:ext>
                </a:extLst>
              </a:tr>
              <a:tr h="2755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tp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x4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Указатель потока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5192804"/>
                  </a:ext>
                </a:extLst>
              </a:tr>
              <a:tr h="275508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zero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x0</a:t>
                      </a:r>
                      <a:endParaRPr lang="ru-RU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Аппаратный ноль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---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8771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5226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Пример: использование оберегаемых регистров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FBFEC2-E4F8-4F2D-AEEB-A3C8C6ACD257}"/>
              </a:ext>
            </a:extLst>
          </p:cNvPr>
          <p:cNvSpPr/>
          <p:nvPr/>
        </p:nvSpPr>
        <p:spPr>
          <a:xfrm>
            <a:off x="7989165" y="1825625"/>
            <a:ext cx="3812181" cy="9640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f(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x, 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y) {</a:t>
            </a:r>
            <a:endParaRPr lang="ru-RU" sz="14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return</a:t>
            </a: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(x + 3) | (y + 123456);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ru-RU" sz="14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2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8DDE9D44-40D5-4ABC-BA38-EF800899F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50965" cy="4351338"/>
          </a:xfrm>
        </p:spPr>
        <p:txBody>
          <a:bodyPr>
            <a:normAutofit/>
          </a:bodyPr>
          <a:lstStyle/>
          <a:p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 запуске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используются регистры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s0</a:t>
            </a:r>
            <a:r>
              <a:rPr lang="en-US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s1</a:t>
            </a:r>
            <a:r>
              <a:rPr lang="ru-RU" sz="24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для хранения временных значений</a:t>
            </a:r>
            <a:endParaRPr lang="ru-RU" sz="2000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21795D0-E9C2-476F-9164-339A4BD5356F}"/>
              </a:ext>
            </a:extLst>
          </p:cNvPr>
          <p:cNvSpPr/>
          <p:nvPr/>
        </p:nvSpPr>
        <p:spPr>
          <a:xfrm>
            <a:off x="838200" y="2846567"/>
            <a:ext cx="8099066" cy="36463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</a:t>
            </a: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-8	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выделить 2 слова (8 байт) на стеке</a:t>
            </a:r>
            <a:endParaRPr lang="en-US" sz="14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s0, 4(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		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сохранить 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s0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s1, 0(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	</a:t>
            </a:r>
            <a:r>
              <a:rPr lang="en-US" sz="14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сохранить 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s1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</a:t>
            </a: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s0, a0, </a:t>
            </a:r>
            <a:r>
              <a:rPr lang="en-US" sz="14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</a:t>
            </a: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s1, </a:t>
            </a:r>
            <a:r>
              <a:rPr lang="en-US" sz="14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123456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</a:t>
            </a: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s1, a1, s1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</a:t>
            </a:r>
            <a:r>
              <a: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a0, s0, s1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s1, 0(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		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восстановить 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s1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s0, 4(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		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восстановить 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s0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8	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освободить два слова на стеке</a:t>
            </a:r>
            <a:endParaRPr lang="en-US" sz="14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</a:t>
            </a:r>
          </a:p>
        </p:txBody>
      </p:sp>
      <p:graphicFrame>
        <p:nvGraphicFramePr>
          <p:cNvPr id="4" name="Таблица 10">
            <a:extLst>
              <a:ext uri="{FF2B5EF4-FFF2-40B4-BE49-F238E27FC236}">
                <a16:creationId xmlns:a16="http://schemas.microsoft.com/office/drawing/2014/main" id="{48BB34E4-E817-4765-A5C4-5C7D5D57908B}"/>
              </a:ext>
            </a:extLst>
          </p:cNvPr>
          <p:cNvGraphicFramePr>
            <a:graphicFrameLocks noGrp="1"/>
          </p:cNvGraphicFramePr>
          <p:nvPr/>
        </p:nvGraphicFramePr>
        <p:xfrm>
          <a:off x="8365291" y="2962841"/>
          <a:ext cx="1529964" cy="3413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29964">
                  <a:extLst>
                    <a:ext uri="{9D8B030D-6E8A-4147-A177-3AD203B41FA5}">
                      <a16:colId xmlns:a16="http://schemas.microsoft.com/office/drawing/2014/main" val="4015351034"/>
                    </a:ext>
                  </a:extLst>
                </a:gridCol>
              </a:tblGrid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6947356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737827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119893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351675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8363240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898247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1211389"/>
                  </a:ext>
                </a:extLst>
              </a:tr>
              <a:tr h="298019">
                <a:tc>
                  <a:txBody>
                    <a:bodyPr/>
                    <a:lstStyle/>
                    <a:p>
                      <a:pPr algn="ctr"/>
                      <a:endParaRPr lang="ru-RU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1503903"/>
                  </a:ext>
                </a:extLst>
              </a:tr>
              <a:tr h="325112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34599"/>
                  </a:ext>
                </a:extLst>
              </a:tr>
              <a:tr h="325112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747612"/>
                  </a:ext>
                </a:extLst>
              </a:tr>
            </a:tbl>
          </a:graphicData>
        </a:graphic>
      </p:graphicFrame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807C7F1-8875-4F62-95EA-51C875449DAD}"/>
              </a:ext>
            </a:extLst>
          </p:cNvPr>
          <p:cNvSpPr/>
          <p:nvPr/>
        </p:nvSpPr>
        <p:spPr>
          <a:xfrm rot="21320319">
            <a:off x="8175926" y="6158882"/>
            <a:ext cx="2289975" cy="357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CF3D7D4-AD1D-4118-9CE8-37AF19C0E807}"/>
              </a:ext>
            </a:extLst>
          </p:cNvPr>
          <p:cNvSpPr/>
          <p:nvPr/>
        </p:nvSpPr>
        <p:spPr>
          <a:xfrm rot="21320319">
            <a:off x="7985285" y="2773904"/>
            <a:ext cx="2289975" cy="357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E03EF7-1224-4C53-8F29-1E39D6122EF9}"/>
              </a:ext>
            </a:extLst>
          </p:cNvPr>
          <p:cNvSpPr txBox="1"/>
          <p:nvPr/>
        </p:nvSpPr>
        <p:spPr>
          <a:xfrm>
            <a:off x="7729660" y="4598133"/>
            <a:ext cx="6861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→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E7FD39-C721-4422-A3C9-DE2CBE10991A}"/>
              </a:ext>
            </a:extLst>
          </p:cNvPr>
          <p:cNvSpPr txBox="1"/>
          <p:nvPr/>
        </p:nvSpPr>
        <p:spPr>
          <a:xfrm>
            <a:off x="7729660" y="3912889"/>
            <a:ext cx="6861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→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915680-0750-4590-813A-F568D91D3C26}"/>
              </a:ext>
            </a:extLst>
          </p:cNvPr>
          <p:cNvSpPr txBox="1"/>
          <p:nvPr/>
        </p:nvSpPr>
        <p:spPr>
          <a:xfrm>
            <a:off x="8874204" y="4282221"/>
            <a:ext cx="6861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s0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ECEE08-D22C-4369-B1C0-FAD526DF00EB}"/>
              </a:ext>
            </a:extLst>
          </p:cNvPr>
          <p:cNvSpPr txBox="1"/>
          <p:nvPr/>
        </p:nvSpPr>
        <p:spPr>
          <a:xfrm>
            <a:off x="8874204" y="3943467"/>
            <a:ext cx="6861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s1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7168267E-B7A2-48E7-AC68-8CEB425B8D9A}"/>
              </a:ext>
            </a:extLst>
          </p:cNvPr>
          <p:cNvGrpSpPr/>
          <p:nvPr/>
        </p:nvGrpSpPr>
        <p:grpSpPr>
          <a:xfrm>
            <a:off x="8365290" y="4617058"/>
            <a:ext cx="1529965" cy="1361347"/>
            <a:chOff x="8365290" y="4617058"/>
            <a:chExt cx="1529965" cy="136134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8BE4F96-C00F-4BBD-80F0-8C7789699EF7}"/>
                </a:ext>
              </a:extLst>
            </p:cNvPr>
            <p:cNvSpPr txBox="1"/>
            <p:nvPr/>
          </p:nvSpPr>
          <p:spPr>
            <a:xfrm>
              <a:off x="8365291" y="5639851"/>
              <a:ext cx="15299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data</a:t>
              </a:r>
              <a:endPara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1219A07-3AFD-4326-ACF3-CEEF8658FE9C}"/>
                </a:ext>
              </a:extLst>
            </p:cNvPr>
            <p:cNvSpPr txBox="1"/>
            <p:nvPr/>
          </p:nvSpPr>
          <p:spPr>
            <a:xfrm>
              <a:off x="8365291" y="5290650"/>
              <a:ext cx="15299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data</a:t>
              </a:r>
              <a:endPara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65DB500-2B9B-4E7E-B02D-078B021580BA}"/>
                </a:ext>
              </a:extLst>
            </p:cNvPr>
            <p:cNvSpPr txBox="1"/>
            <p:nvPr/>
          </p:nvSpPr>
          <p:spPr>
            <a:xfrm>
              <a:off x="8365290" y="4966260"/>
              <a:ext cx="15299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data</a:t>
              </a:r>
              <a:endPara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D310B3B-C479-4C71-A2AA-F9829CF87B6B}"/>
                </a:ext>
              </a:extLst>
            </p:cNvPr>
            <p:cNvSpPr txBox="1"/>
            <p:nvPr/>
          </p:nvSpPr>
          <p:spPr>
            <a:xfrm>
              <a:off x="8365290" y="4617058"/>
              <a:ext cx="152996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data</a:t>
              </a:r>
              <a:endPara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A0AB926-ED21-4BDA-A59B-7B8BFFC58CF2}"/>
              </a:ext>
            </a:extLst>
          </p:cNvPr>
          <p:cNvSpPr txBox="1"/>
          <p:nvPr/>
        </p:nvSpPr>
        <p:spPr>
          <a:xfrm>
            <a:off x="660593" y="3122723"/>
            <a:ext cx="686132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4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4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4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4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4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4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4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4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4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4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ru-RU" sz="14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951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 uiExpand="1" build="p"/>
      <p:bldP spid="14" grpId="0"/>
      <p:bldP spid="14" grpId="1"/>
      <p:bldP spid="14" grpId="2"/>
      <p:bldP spid="16" grpId="0"/>
      <p:bldP spid="16" grpId="1"/>
      <p:bldP spid="18" grpId="0"/>
      <p:bldP spid="20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Пример: использование </a:t>
            </a:r>
            <a:r>
              <a:rPr lang="ru-RU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необерегаемых</a:t>
            </a:r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регистров</a:t>
            </a: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C5525304-C749-4B38-BF04-E70D20B517FB}"/>
              </a:ext>
            </a:extLst>
          </p:cNvPr>
          <p:cNvGrpSpPr/>
          <p:nvPr/>
        </p:nvGrpSpPr>
        <p:grpSpPr>
          <a:xfrm>
            <a:off x="838200" y="1833812"/>
            <a:ext cx="8238280" cy="4960578"/>
            <a:chOff x="1647007" y="4334149"/>
            <a:chExt cx="8238280" cy="4960578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121DAE94-DFFB-497B-AEB7-AE1A71330D90}"/>
                </a:ext>
              </a:extLst>
            </p:cNvPr>
            <p:cNvSpPr/>
            <p:nvPr/>
          </p:nvSpPr>
          <p:spPr>
            <a:xfrm>
              <a:off x="6196386" y="4866198"/>
              <a:ext cx="3688901" cy="39236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600"/>
                </a:spcBef>
              </a:pPr>
              <a:r>
                <a:rPr lang="en-US" sz="1200" b="1" dirty="0">
                  <a:solidFill>
                    <a:schemeClr val="accent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int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sum(</a:t>
              </a:r>
              <a:r>
                <a:rPr lang="en-US" sz="1200" b="1" dirty="0">
                  <a:solidFill>
                    <a:schemeClr val="accent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int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a, </a:t>
              </a:r>
              <a:r>
                <a:rPr lang="en-US" sz="1200" b="1" dirty="0">
                  <a:solidFill>
                    <a:schemeClr val="accent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int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b) {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200" b="1" dirty="0">
                  <a:solidFill>
                    <a:schemeClr val="accent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return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a + b;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endPara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endPara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200" dirty="0">
                  <a:solidFill>
                    <a:schemeClr val="accent2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sum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: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2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add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a0, a0, a1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2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ret</a:t>
              </a:r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094519D8-869A-4245-8577-2FC409CDC451}"/>
                </a:ext>
              </a:extLst>
            </p:cNvPr>
            <p:cNvSpPr/>
            <p:nvPr/>
          </p:nvSpPr>
          <p:spPr>
            <a:xfrm>
              <a:off x="1647007" y="4866197"/>
              <a:ext cx="3364635" cy="44285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600"/>
                </a:spcBef>
              </a:pPr>
              <a:r>
                <a:rPr lang="en-US" sz="1200" b="1" dirty="0">
                  <a:solidFill>
                    <a:schemeClr val="accent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int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x = 1;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>
                  <a:solidFill>
                    <a:schemeClr val="accent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int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y = 2;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>
                  <a:solidFill>
                    <a:schemeClr val="accent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int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z = sum(x, y);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>
                  <a:solidFill>
                    <a:schemeClr val="accent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int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w = sum(z, y);</a:t>
              </a:r>
            </a:p>
            <a:p>
              <a:pPr>
                <a:spcBef>
                  <a:spcPts val="600"/>
                </a:spcBef>
              </a:pPr>
              <a:endPara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2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li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a0, 1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li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a1, 2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addi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2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sz="12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-8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sw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ra, 0(</a:t>
              </a:r>
              <a:r>
                <a:rPr lang="en-US" sz="12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sw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a1, 4(</a:t>
              </a:r>
              <a:r>
                <a:rPr lang="en-US" sz="12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 // save y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 err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jal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ra, </a:t>
              </a:r>
              <a:r>
                <a:rPr lang="en-US" sz="1200" dirty="0">
                  <a:solidFill>
                    <a:schemeClr val="accent2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sum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// a0 = sum(s, y) = z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lw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a1, 4(</a:t>
              </a:r>
              <a:r>
                <a:rPr lang="en-US" sz="12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 // restore y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 err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jal</a:t>
              </a:r>
              <a:r>
                <a:rPr lang="en-US" sz="12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ra, </a:t>
              </a:r>
              <a:r>
                <a:rPr lang="en-US" sz="1200" dirty="0">
                  <a:solidFill>
                    <a:schemeClr val="accent2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sum</a:t>
              </a:r>
              <a:endParaRPr lang="ru-RU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2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// a0 = sum(z, y) = w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lw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ra, 0(</a:t>
              </a:r>
              <a:r>
                <a:rPr lang="en-US" sz="12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</a:t>
              </a:r>
            </a:p>
            <a:p>
              <a:pPr>
                <a:spcBef>
                  <a:spcPts val="600"/>
                </a:spcBef>
              </a:pPr>
              <a:r>
                <a:rPr lang="en-US" sz="12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addi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2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sz="12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2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8</a:t>
              </a:r>
              <a:endParaRPr lang="ru-RU" sz="12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endParaRPr lang="ru-RU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9" name="Заголовок 1">
              <a:extLst>
                <a:ext uri="{FF2B5EF4-FFF2-40B4-BE49-F238E27FC236}">
                  <a16:creationId xmlns:a16="http://schemas.microsoft.com/office/drawing/2014/main" id="{5470D8BD-E414-497C-AE2F-B5C66C9BD214}"/>
                </a:ext>
              </a:extLst>
            </p:cNvPr>
            <p:cNvSpPr txBox="1">
              <a:spLocks/>
            </p:cNvSpPr>
            <p:nvPr/>
          </p:nvSpPr>
          <p:spPr>
            <a:xfrm>
              <a:off x="1971272" y="4334149"/>
              <a:ext cx="3040370" cy="47639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Вызывающая</a:t>
              </a:r>
            </a:p>
          </p:txBody>
        </p:sp>
        <p:sp>
          <p:nvSpPr>
            <p:cNvPr id="10" name="Заголовок 1">
              <a:extLst>
                <a:ext uri="{FF2B5EF4-FFF2-40B4-BE49-F238E27FC236}">
                  <a16:creationId xmlns:a16="http://schemas.microsoft.com/office/drawing/2014/main" id="{C33766BD-ED43-44C3-88B4-604585E35A4C}"/>
                </a:ext>
              </a:extLst>
            </p:cNvPr>
            <p:cNvSpPr txBox="1">
              <a:spLocks/>
            </p:cNvSpPr>
            <p:nvPr/>
          </p:nvSpPr>
          <p:spPr>
            <a:xfrm>
              <a:off x="6520651" y="4334149"/>
              <a:ext cx="3040370" cy="47639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Вызываемая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AD33935-5017-45FC-BF96-9B7F3FE7BE38}"/>
              </a:ext>
            </a:extLst>
          </p:cNvPr>
          <p:cNvSpPr txBox="1"/>
          <p:nvPr/>
        </p:nvSpPr>
        <p:spPr>
          <a:xfrm>
            <a:off x="5296880" y="4888266"/>
            <a:ext cx="3870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Почему мы сохранили </a:t>
            </a:r>
            <a:r>
              <a:rPr lang="en-US" sz="18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a1?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82C662-C04E-47FD-92C3-9381C4F08F3B}"/>
              </a:ext>
            </a:extLst>
          </p:cNvPr>
          <p:cNvSpPr txBox="1"/>
          <p:nvPr/>
        </p:nvSpPr>
        <p:spPr>
          <a:xfrm>
            <a:off x="5296880" y="5257597"/>
            <a:ext cx="368890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Вызываемая функция</a:t>
            </a:r>
          </a:p>
          <a:p>
            <a:r>
              <a:rPr lang="ru-RU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может изменить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a1</a:t>
            </a:r>
            <a:r>
              <a:rPr lang="ru-RU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(вызывающая функция не может знать произойдет это или нет)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F334E8-0E1A-4368-8331-FB26037F391B}"/>
              </a:ext>
            </a:extLst>
          </p:cNvPr>
          <p:cNvSpPr txBox="1"/>
          <p:nvPr/>
        </p:nvSpPr>
        <p:spPr>
          <a:xfrm>
            <a:off x="355791" y="3647327"/>
            <a:ext cx="686132" cy="3154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2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2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2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2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2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200" b="1" dirty="0">
              <a:solidFill>
                <a:schemeClr val="accent1"/>
              </a:solidFill>
              <a:highlight>
                <a:srgbClr val="FFFF0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2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2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200" b="1" dirty="0">
              <a:solidFill>
                <a:schemeClr val="accent1"/>
              </a:solidFill>
              <a:highlight>
                <a:srgbClr val="FFFF0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2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2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A9CF3D-5452-417B-BE82-3F0652FDFDFA}"/>
              </a:ext>
            </a:extLst>
          </p:cNvPr>
          <p:cNvSpPr txBox="1"/>
          <p:nvPr/>
        </p:nvSpPr>
        <p:spPr>
          <a:xfrm>
            <a:off x="5178943" y="3907882"/>
            <a:ext cx="686132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pc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→</a:t>
            </a:r>
            <a:endParaRPr lang="ru-RU" sz="1200" b="1" dirty="0">
              <a:solidFill>
                <a:schemeClr val="accent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58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Соглашения о вызовах</a:t>
            </a: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99892C28-61DF-4018-B327-068A85AB7D4F}"/>
              </a:ext>
            </a:extLst>
          </p:cNvPr>
          <p:cNvGrpSpPr/>
          <p:nvPr/>
        </p:nvGrpSpPr>
        <p:grpSpPr>
          <a:xfrm>
            <a:off x="838200" y="1690688"/>
            <a:ext cx="9776127" cy="4960578"/>
            <a:chOff x="1647007" y="4334149"/>
            <a:chExt cx="7658953" cy="4960578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97A968BC-7A51-4420-9A90-86FBC9906482}"/>
                </a:ext>
              </a:extLst>
            </p:cNvPr>
            <p:cNvSpPr/>
            <p:nvPr/>
          </p:nvSpPr>
          <p:spPr>
            <a:xfrm>
              <a:off x="5617059" y="4866198"/>
              <a:ext cx="3688901" cy="42701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600"/>
                </a:spcBef>
              </a:pPr>
              <a:r>
                <a:rPr lang="ru-RU" sz="2000" dirty="0">
                  <a:solidFill>
                    <a:schemeClr val="tx1"/>
                  </a:solidFill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rPr>
                <a:t>Сохраняет оригинальные значения </a:t>
              </a:r>
              <a:r>
                <a:rPr lang="en-US" sz="1600" dirty="0" err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sN</a:t>
              </a:r>
              <a:r>
                <a:rPr lang="en-US" sz="2000" dirty="0">
                  <a:solidFill>
                    <a:schemeClr val="tx1"/>
                  </a:solidFill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ru-RU" sz="2000" dirty="0">
                  <a:solidFill>
                    <a:schemeClr val="tx1"/>
                  </a:solidFill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rPr>
                <a:t>перед тем как использовать их в этой процедуре. Необходимо вернуть значения </a:t>
              </a:r>
              <a:r>
                <a:rPr lang="en-US" sz="1600" dirty="0" err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sN</a:t>
              </a:r>
              <a:r>
                <a:rPr lang="en-US" sz="2000" dirty="0">
                  <a:solidFill>
                    <a:schemeClr val="tx1"/>
                  </a:solidFill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ru-RU" sz="2000" dirty="0">
                  <a:solidFill>
                    <a:schemeClr val="tx1"/>
                  </a:solidFill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rPr>
                <a:t>и стека до выхода из процедуры</a:t>
              </a:r>
            </a:p>
            <a:p>
              <a:pPr>
                <a:spcBef>
                  <a:spcPts val="600"/>
                </a:spcBef>
              </a:pPr>
              <a:endParaRPr lang="ru-RU" sz="1400" dirty="0">
                <a:solidFill>
                  <a:schemeClr val="tx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endParaRPr lang="ru-RU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endParaRPr lang="en-US" sz="14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400" dirty="0" err="1">
                  <a:solidFill>
                    <a:schemeClr val="accent2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func</a:t>
              </a:r>
              <a:r>
                <a:rPr lang="en-US" sz="14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:</a:t>
              </a:r>
            </a:p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400" b="1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addi</a:t>
              </a: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400" dirty="0" err="1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sz="1400" dirty="0" err="1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-4</a:t>
              </a:r>
            </a:p>
            <a:p>
              <a:pPr>
                <a:spcBef>
                  <a:spcPts val="600"/>
                </a:spcBef>
              </a:pPr>
              <a:r>
                <a:rPr lang="en-US" sz="1400" b="1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400" b="1" dirty="0" err="1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sw</a:t>
              </a: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s0, 0(</a:t>
              </a:r>
              <a:r>
                <a:rPr lang="en-US" sz="1400" dirty="0" err="1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</a:t>
              </a:r>
            </a:p>
            <a:p>
              <a:pPr>
                <a:spcBef>
                  <a:spcPts val="600"/>
                </a:spcBef>
              </a:pPr>
              <a:r>
                <a:rPr lang="en-US" sz="1400" b="1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…</a:t>
              </a:r>
            </a:p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400" b="1" dirty="0" err="1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lw</a:t>
              </a: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s0, 0(</a:t>
              </a:r>
              <a:r>
                <a:rPr lang="en-US" sz="1400" dirty="0" err="1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</a:t>
              </a:r>
            </a:p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400" b="1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addi</a:t>
              </a: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400" dirty="0" err="1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sz="1400" dirty="0" err="1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chemeClr val="accent6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4</a:t>
              </a:r>
            </a:p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400" b="1" dirty="0" err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jr</a:t>
              </a:r>
              <a:r>
                <a:rPr lang="en-US" sz="14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ra</a:t>
              </a:r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DB5AD92E-E931-4D11-82F8-E1460BD7BC59}"/>
                </a:ext>
              </a:extLst>
            </p:cNvPr>
            <p:cNvSpPr/>
            <p:nvPr/>
          </p:nvSpPr>
          <p:spPr>
            <a:xfrm>
              <a:off x="1647007" y="4866197"/>
              <a:ext cx="3364635" cy="44285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600"/>
                </a:spcBef>
              </a:pPr>
              <a:r>
                <a:rPr lang="ru-RU" sz="2000" dirty="0">
                  <a:solidFill>
                    <a:schemeClr val="tx1"/>
                  </a:solidFill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rPr>
                <a:t>Сохраняет регистр </a:t>
              </a:r>
              <a:r>
                <a:rPr lang="en-US" sz="16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ra</a:t>
              </a:r>
              <a:r>
                <a:rPr lang="en-US" sz="2000" dirty="0">
                  <a:solidFill>
                    <a:schemeClr val="tx1"/>
                  </a:solidFill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ru-RU" sz="2000" dirty="0">
                  <a:solidFill>
                    <a:schemeClr val="tx1"/>
                  </a:solidFill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rPr>
                <a:t>на стек перед тем как вызвать новую подпрограмму и стереть текущий адрес возврата. Также надо сохранить любые регистры </a:t>
              </a:r>
              <a:r>
                <a:rPr lang="en-US" sz="1600" dirty="0" err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aN</a:t>
              </a:r>
              <a:r>
                <a:rPr lang="en-US" sz="2000" dirty="0">
                  <a:solidFill>
                    <a:schemeClr val="tx1"/>
                  </a:solidFill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ru-RU" sz="2000" dirty="0">
                  <a:solidFill>
                    <a:schemeClr val="tx1"/>
                  </a:solidFill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rPr>
                <a:t>или </a:t>
              </a:r>
              <a:r>
                <a:rPr lang="en-US" sz="1600" dirty="0" err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tN</a:t>
              </a:r>
              <a:r>
                <a:rPr lang="ru-RU" sz="2000" dirty="0">
                  <a:solidFill>
                    <a:schemeClr val="tx1"/>
                  </a:solidFill>
                  <a:latin typeface="Cormorant" panose="00000500000000000000" pitchFamily="50" charset="-52"/>
                  <a:ea typeface="Menlo" panose="020B0609030804020204" pitchFamily="49" charset="0"/>
                  <a:cs typeface="Menlo" panose="020B0609030804020204" pitchFamily="49" charset="0"/>
                </a:rPr>
                <a:t> значения из которых планируется использовать в будущем</a:t>
              </a:r>
              <a:endParaRPr lang="en-US" sz="2000" dirty="0">
                <a:solidFill>
                  <a:schemeClr val="tx1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endParaRPr lang="en-US" sz="14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4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addi </a:t>
              </a:r>
              <a:r>
                <a:rPr lang="en-US" sz="14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sz="14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-8</a:t>
              </a:r>
            </a:p>
            <a:p>
              <a:pPr>
                <a:spcBef>
                  <a:spcPts val="600"/>
                </a:spcBef>
              </a:pPr>
              <a:r>
                <a:rPr lang="en-US" sz="14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400" b="1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sw</a:t>
              </a:r>
              <a:r>
                <a:rPr lang="en-US" sz="14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ra, 0(</a:t>
              </a:r>
              <a:r>
                <a:rPr lang="en-US" sz="14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</a:t>
              </a:r>
            </a:p>
            <a:p>
              <a:pPr>
                <a:spcBef>
                  <a:spcPts val="600"/>
                </a:spcBef>
              </a:pPr>
              <a:r>
                <a:rPr lang="en-US" sz="14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400" b="1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sw</a:t>
              </a:r>
              <a:r>
                <a:rPr lang="en-US" sz="14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a1, 4(</a:t>
              </a:r>
              <a:r>
                <a:rPr lang="en-US" sz="14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</a:t>
              </a:r>
            </a:p>
            <a:p>
              <a:pPr>
                <a:spcBef>
                  <a:spcPts val="600"/>
                </a:spcBef>
              </a:pPr>
              <a:r>
                <a:rPr lang="en-US" sz="14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400" b="1" dirty="0" err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jal</a:t>
              </a:r>
              <a:r>
                <a:rPr lang="en-US" sz="1400" b="1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400" dirty="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ra, </a:t>
              </a:r>
              <a:r>
                <a:rPr lang="en-US" sz="1400" dirty="0" err="1">
                  <a:solidFill>
                    <a:schemeClr val="accent2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func</a:t>
              </a:r>
              <a:endParaRPr lang="en-US" sz="14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4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400" b="1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lw</a:t>
              </a:r>
              <a:r>
                <a:rPr lang="en-US" sz="14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ra, 0(</a:t>
              </a:r>
              <a:r>
                <a:rPr lang="en-US" sz="14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</a:t>
              </a:r>
            </a:p>
            <a:p>
              <a:pPr>
                <a:spcBef>
                  <a:spcPts val="600"/>
                </a:spcBef>
              </a:pPr>
              <a:r>
                <a:rPr lang="en-US" sz="14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US" sz="1400" b="1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lw</a:t>
              </a:r>
              <a:r>
                <a:rPr lang="en-US" sz="14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a1, 4(</a:t>
              </a:r>
              <a:r>
                <a:rPr lang="en-US" sz="14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)</a:t>
              </a:r>
            </a:p>
            <a:p>
              <a:pPr>
                <a:spcBef>
                  <a:spcPts val="600"/>
                </a:spcBef>
              </a:pPr>
              <a:r>
                <a:rPr lang="en-US" sz="1400" b="1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addi </a:t>
              </a:r>
              <a:r>
                <a:rPr lang="en-US" sz="14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</a:t>
              </a:r>
              <a:r>
                <a:rPr lang="en-US" sz="1400" dirty="0" err="1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sp</a:t>
              </a:r>
              <a:r>
                <a:rPr lang="en-US" sz="1400" dirty="0">
                  <a:solidFill>
                    <a:srgbClr val="C00000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, 8</a:t>
              </a:r>
              <a:endParaRPr lang="ru-RU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pPr>
                <a:spcBef>
                  <a:spcPts val="600"/>
                </a:spcBef>
              </a:pPr>
              <a:endParaRPr lang="ru-RU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9" name="Заголовок 1">
              <a:extLst>
                <a:ext uri="{FF2B5EF4-FFF2-40B4-BE49-F238E27FC236}">
                  <a16:creationId xmlns:a16="http://schemas.microsoft.com/office/drawing/2014/main" id="{A2A1EB4E-7CA3-426B-ABE5-E7D4FD50682D}"/>
                </a:ext>
              </a:extLst>
            </p:cNvPr>
            <p:cNvSpPr txBox="1">
              <a:spLocks/>
            </p:cNvSpPr>
            <p:nvPr/>
          </p:nvSpPr>
          <p:spPr>
            <a:xfrm>
              <a:off x="1971272" y="4334149"/>
              <a:ext cx="3040370" cy="47639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Вызывающая</a:t>
              </a:r>
            </a:p>
          </p:txBody>
        </p:sp>
        <p:sp>
          <p:nvSpPr>
            <p:cNvPr id="10" name="Заголовок 1">
              <a:extLst>
                <a:ext uri="{FF2B5EF4-FFF2-40B4-BE49-F238E27FC236}">
                  <a16:creationId xmlns:a16="http://schemas.microsoft.com/office/drawing/2014/main" id="{AA2AB99D-9F9D-4408-98C5-D70BE85CA1AF}"/>
                </a:ext>
              </a:extLst>
            </p:cNvPr>
            <p:cNvSpPr txBox="1">
              <a:spLocks/>
            </p:cNvSpPr>
            <p:nvPr/>
          </p:nvSpPr>
          <p:spPr>
            <a:xfrm>
              <a:off x="5941324" y="4334149"/>
              <a:ext cx="3040370" cy="47639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ru-RU" sz="2000" dirty="0"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Вызываемая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65344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Вложенные процедуры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Если процедура вызывает другие процедуры, то необходимо сохранить адрес возврата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Потому, что 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должна сохранять вызываемая подпрограмма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Пример: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1852FF-75E3-4E71-879E-4287BCA915A8}"/>
              </a:ext>
            </a:extLst>
          </p:cNvPr>
          <p:cNvSpPr txBox="1"/>
          <p:nvPr/>
        </p:nvSpPr>
        <p:spPr>
          <a:xfrm>
            <a:off x="1289784" y="4001294"/>
            <a:ext cx="6073124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 err="1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coprimes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addi 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-4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sw</a:t>
            </a:r>
            <a:r>
              <a:rPr lang="en-US" sz="14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ra, 0(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>
              <a:spcBef>
                <a:spcPts val="600"/>
              </a:spcBef>
            </a:pP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call </a:t>
            </a:r>
            <a:r>
              <a:rPr lang="en-US" sz="1400" dirty="0" err="1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gcd</a:t>
            </a:r>
            <a:r>
              <a:rPr lang="en-US" sz="14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перезаписываем 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</a:t>
            </a:r>
          </a:p>
          <a:p>
            <a:pPr>
              <a:spcBef>
                <a:spcPts val="600"/>
              </a:spcBef>
            </a:pP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addi 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a0, a0, -1</a:t>
            </a:r>
          </a:p>
          <a:p>
            <a:pPr>
              <a:spcBef>
                <a:spcPts val="600"/>
              </a:spcBef>
            </a:pP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sltiu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a0, a0, 1</a:t>
            </a: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14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ra, 0(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addi 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14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14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4</a:t>
            </a: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			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требуется оригинальное </a:t>
            </a:r>
            <a:r>
              <a:rPr lang="en-US" sz="14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C9B7B4-C9C6-4398-9002-1C8E0736A920}"/>
              </a:ext>
            </a:extLst>
          </p:cNvPr>
          <p:cNvSpPr txBox="1"/>
          <p:nvPr/>
        </p:nvSpPr>
        <p:spPr>
          <a:xfrm>
            <a:off x="4029828" y="3224106"/>
            <a:ext cx="6094674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bool</a:t>
            </a:r>
            <a:r>
              <a:rPr lang="en-US" sz="14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coprimes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4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a, 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b) {</a:t>
            </a:r>
          </a:p>
          <a:p>
            <a:pPr>
              <a:spcBef>
                <a:spcPts val="600"/>
              </a:spcBef>
            </a:pPr>
            <a:r>
              <a:rPr lang="en-US" sz="1400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4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gcd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(a, b) == 1;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ru-RU" sz="1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82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604B198-530C-4841-A64B-AC8C21050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2305105"/>
            <a:ext cx="5008658" cy="301481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4C549BB-A77A-4C48-BB41-CEA7E80BE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Модель процессора </a:t>
            </a:r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endParaRPr lang="ru-RU" sz="3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F13478D5-7F1C-4759-8660-01C9E6A31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5141" y="1825625"/>
            <a:ext cx="5008658" cy="4351338"/>
          </a:xfrm>
        </p:spPr>
        <p:txBody>
          <a:bodyPr>
            <a:normAutofit/>
          </a:bodyPr>
          <a:lstStyle/>
          <a:p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Регистровый файл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32 регистра общего назначения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Каждый регистр 32 бита</a:t>
            </a:r>
          </a:p>
          <a:p>
            <a:pPr lvl="1"/>
            <a:r>
              <a:rPr lang="en-US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x0 = 0</a:t>
            </a:r>
          </a:p>
          <a:p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Память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Каждая ячейка памяти имеет ширину 32 бита (1 слово)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Память имеет побайтовую адресацию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Адреса соседних слов отличаются на 4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Адрес 32 бита</a:t>
            </a:r>
          </a:p>
          <a:p>
            <a:pPr lvl="1"/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Может быть адресовано 2</a:t>
            </a:r>
            <a:r>
              <a:rPr lang="en-US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^32 </a:t>
            </a:r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байт или 2</a:t>
            </a:r>
            <a:r>
              <a:rPr lang="en-US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^</a:t>
            </a:r>
            <a:r>
              <a:rPr lang="ru-RU" sz="2000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30 слов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483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08026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Передача больших структур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Предположим мы хотим написать процедуру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vadd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(a, b, c)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для сложения двух массивов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 записать результат в массив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</a:t>
            </a:r>
            <a:endParaRPr lang="ru-RU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Массивы слишком большие для размещения в регистрах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Мы будем размещать по одному элементу из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 регистры, складывать элементы и размещать результат в основной памяти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Как нам передать массивы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и 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как аргументы?</a:t>
            </a:r>
          </a:p>
          <a:p>
            <a:pPr lvl="1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Передавать </a:t>
            </a:r>
            <a:r>
              <a:rPr lang="ru-RU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базовый адрес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 </a:t>
            </a:r>
            <a:r>
              <a:rPr lang="ru-RU" dirty="0">
                <a:solidFill>
                  <a:srgbClr val="FF0000"/>
                </a:solidFill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размер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каждого массива в виде аргументов</a:t>
            </a:r>
          </a:p>
        </p:txBody>
      </p:sp>
    </p:spTree>
    <p:extLst>
      <p:ext uri="{BB962C8B-B14F-4D97-AF65-F5344CB8AC3E}">
        <p14:creationId xmlns:p14="http://schemas.microsoft.com/office/powerpoint/2010/main" val="260158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F21004D-241A-416C-9EB7-5618C9658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08026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Передача больших структур данных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95D9B08-0C5B-4F8F-9D59-D9E6C641973A}"/>
              </a:ext>
            </a:extLst>
          </p:cNvPr>
          <p:cNvSpPr/>
          <p:nvPr/>
        </p:nvSpPr>
        <p:spPr>
          <a:xfrm>
            <a:off x="838200" y="1690688"/>
            <a:ext cx="3924631" cy="4428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Найти элемент массива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 максимальным значением</a:t>
            </a:r>
            <a:endParaRPr lang="en-US" sz="1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maximum(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a[],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size)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max = 0;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 = 0; i &lt; size; i++)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(a[i] &gt; max)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max = a[i];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}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max;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>
              <a:spcBef>
                <a:spcPts val="600"/>
              </a:spcBef>
            </a:pPr>
            <a:endParaRPr lang="en-US" sz="12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main()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ages[5] = {23, 4, 6, 81, 16};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max = maximum(ages, 5);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ru-RU" sz="1200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200" dirty="0">
              <a:solidFill>
                <a:schemeClr val="bg2">
                  <a:lumMod val="9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85195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F21004D-241A-416C-9EB7-5618C9658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08026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Передача больших структур данных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95D9B08-0C5B-4F8F-9D59-D9E6C641973A}"/>
              </a:ext>
            </a:extLst>
          </p:cNvPr>
          <p:cNvSpPr/>
          <p:nvPr/>
        </p:nvSpPr>
        <p:spPr>
          <a:xfrm>
            <a:off x="838200" y="1690688"/>
            <a:ext cx="3924631" cy="4428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Найти элемент массива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200" dirty="0">
                <a:solidFill>
                  <a:schemeClr val="accent6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 максимальным значением</a:t>
            </a:r>
            <a:endParaRPr lang="en-US" sz="1200" dirty="0">
              <a:solidFill>
                <a:schemeClr val="accent6">
                  <a:lumMod val="20000"/>
                  <a:lumOff val="8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maximum(</a:t>
            </a:r>
            <a:r>
              <a:rPr lang="en-US" sz="12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a[], </a:t>
            </a:r>
            <a:r>
              <a:rPr lang="en-US" sz="12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size)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max = 0;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2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 = 0; i &lt; size; i++)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12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(a[i] &gt; max)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max = a[i];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}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max;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>
              <a:spcBef>
                <a:spcPts val="600"/>
              </a:spcBef>
            </a:pPr>
            <a:endParaRPr lang="en-US" sz="12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main()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ages[5] = {23, 4, 6, 81, 16};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max = maximum(ages, 5);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ru-RU" sz="1200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200" dirty="0">
              <a:solidFill>
                <a:schemeClr val="bg2">
                  <a:lumMod val="9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15AC0167-917B-4309-96EF-8666FED1C72C}"/>
              </a:ext>
            </a:extLst>
          </p:cNvPr>
          <p:cNvSpPr/>
          <p:nvPr/>
        </p:nvSpPr>
        <p:spPr>
          <a:xfrm>
            <a:off x="5268402" y="1690688"/>
            <a:ext cx="3924631" cy="4428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endParaRPr lang="en-US" sz="1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en-US" sz="1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en-US" sz="1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en-US" sz="1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main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a0, </a:t>
            </a:r>
            <a:r>
              <a:rPr lang="en-US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ages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a1, 5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call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maximum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// max </a:t>
            </a:r>
            <a:r>
              <a:rPr lang="ru-RU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вернется в 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a0</a:t>
            </a:r>
            <a:endParaRPr lang="ru-RU" sz="1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ages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23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4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6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81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16</a:t>
            </a:r>
            <a:endParaRPr lang="ru-RU" sz="12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200" dirty="0">
              <a:solidFill>
                <a:schemeClr val="bg2">
                  <a:lumMod val="9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70DD763A-5EC5-46C7-BC85-D4E1D5CBE7EB}"/>
              </a:ext>
            </a:extLst>
          </p:cNvPr>
          <p:cNvGrpSpPr/>
          <p:nvPr/>
        </p:nvGrpSpPr>
        <p:grpSpPr>
          <a:xfrm>
            <a:off x="1264257" y="4295029"/>
            <a:ext cx="5144494" cy="1549180"/>
            <a:chOff x="1264257" y="4295029"/>
            <a:chExt cx="5144494" cy="154918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C945C3D5-2135-43F0-B34E-234D930C3579}"/>
                </a:ext>
              </a:extLst>
            </p:cNvPr>
            <p:cNvSpPr/>
            <p:nvPr/>
          </p:nvSpPr>
          <p:spPr>
            <a:xfrm>
              <a:off x="1264257" y="5064980"/>
              <a:ext cx="3093058" cy="262351"/>
            </a:xfrm>
            <a:prstGeom prst="rect">
              <a:avLst/>
            </a:prstGeom>
            <a:solidFill>
              <a:srgbClr val="FF0000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63CCCBA-3549-409C-B15F-BE6C415FE4DB}"/>
                </a:ext>
              </a:extLst>
            </p:cNvPr>
            <p:cNvSpPr/>
            <p:nvPr/>
          </p:nvSpPr>
          <p:spPr>
            <a:xfrm>
              <a:off x="5268402" y="4295029"/>
              <a:ext cx="1140349" cy="1549180"/>
            </a:xfrm>
            <a:prstGeom prst="rect">
              <a:avLst/>
            </a:prstGeom>
            <a:solidFill>
              <a:srgbClr val="FF0000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B3AF8EC9-AF82-456A-A279-A54B5B8438DD}"/>
              </a:ext>
            </a:extLst>
          </p:cNvPr>
          <p:cNvGrpSpPr/>
          <p:nvPr/>
        </p:nvGrpSpPr>
        <p:grpSpPr>
          <a:xfrm>
            <a:off x="1264257" y="2730507"/>
            <a:ext cx="6647291" cy="2861592"/>
            <a:chOff x="1264257" y="2730507"/>
            <a:chExt cx="6647291" cy="2861592"/>
          </a:xfrm>
        </p:grpSpPr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1BB70048-BF5E-41A9-9287-396B6E794836}"/>
                </a:ext>
              </a:extLst>
            </p:cNvPr>
            <p:cNvSpPr/>
            <p:nvPr/>
          </p:nvSpPr>
          <p:spPr>
            <a:xfrm>
              <a:off x="1264257" y="5329748"/>
              <a:ext cx="3093058" cy="262351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77A3971E-23E7-4D91-ACAD-EE4011CD8FEF}"/>
                </a:ext>
              </a:extLst>
            </p:cNvPr>
            <p:cNvSpPr/>
            <p:nvPr/>
          </p:nvSpPr>
          <p:spPr>
            <a:xfrm>
              <a:off x="5268402" y="2730507"/>
              <a:ext cx="2643146" cy="1364415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663382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F21004D-241A-416C-9EB7-5618C9658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08026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Передача больших структур данных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95D9B08-0C5B-4F8F-9D59-D9E6C641973A}"/>
              </a:ext>
            </a:extLst>
          </p:cNvPr>
          <p:cNvSpPr/>
          <p:nvPr/>
        </p:nvSpPr>
        <p:spPr>
          <a:xfrm>
            <a:off x="838200" y="1690688"/>
            <a:ext cx="3924631" cy="4428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Найти элемент массива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 максимальным значением</a:t>
            </a:r>
            <a:endParaRPr lang="en-US" sz="1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maximum(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a[],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size)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max = 0;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 = 0; i &lt; size; i++)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(a[i] &gt; max)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max = a[i];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}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return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max;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>
              <a:spcBef>
                <a:spcPts val="600"/>
              </a:spcBef>
            </a:pPr>
            <a:endParaRPr lang="en-US" sz="12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main()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ages[5] = {23, 4, 6, 81, 16};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max = maximum(ages, 5);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bg2">
                    <a:lumMod val="9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  <a:endParaRPr lang="ru-RU" sz="1200" dirty="0">
              <a:solidFill>
                <a:schemeClr val="bg2">
                  <a:lumMod val="9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endParaRPr lang="ru-RU" sz="1200" dirty="0">
              <a:solidFill>
                <a:schemeClr val="bg2">
                  <a:lumMod val="9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183D7A4-F47F-4607-BF06-75D4FB1FD70F}"/>
              </a:ext>
            </a:extLst>
          </p:cNvPr>
          <p:cNvSpPr/>
          <p:nvPr/>
        </p:nvSpPr>
        <p:spPr>
          <a:xfrm>
            <a:off x="5268402" y="1690688"/>
            <a:ext cx="3924631" cy="4428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maximum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t0, zero	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t0: i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t1, zero	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t1: max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compare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slli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t2, t0, 2	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t2: i*4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t3, a0, t2	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t3: </a:t>
            </a:r>
            <a:r>
              <a:rPr lang="ru-RU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адрес 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a[i]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t4, 0(t3)	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t4: a[i]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ble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t4, t1, </a:t>
            </a:r>
            <a:r>
              <a:rPr lang="en-US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endif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t1, t4	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max = a[i]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endif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t0, t0, 1	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i++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compare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blt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t0, a1, </a:t>
            </a:r>
            <a:r>
              <a:rPr lang="en-US" sz="12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a0, t1	</a:t>
            </a: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a0 = max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</a:t>
            </a:r>
          </a:p>
        </p:txBody>
      </p: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1CB8CB58-9773-4AAC-AC23-BA692657EE1B}"/>
              </a:ext>
            </a:extLst>
          </p:cNvPr>
          <p:cNvGrpSpPr/>
          <p:nvPr/>
        </p:nvGrpSpPr>
        <p:grpSpPr>
          <a:xfrm>
            <a:off x="1253986" y="1690687"/>
            <a:ext cx="7524254" cy="1305628"/>
            <a:chOff x="1253986" y="1690687"/>
            <a:chExt cx="7524254" cy="1305628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077F73CD-B95F-4E4D-A727-6C4C9716B590}"/>
                </a:ext>
              </a:extLst>
            </p:cNvPr>
            <p:cNvSpPr/>
            <p:nvPr/>
          </p:nvSpPr>
          <p:spPr>
            <a:xfrm>
              <a:off x="1253986" y="2472855"/>
              <a:ext cx="1449457" cy="523460"/>
            </a:xfrm>
            <a:prstGeom prst="rect">
              <a:avLst/>
            </a:prstGeom>
            <a:solidFill>
              <a:srgbClr val="FF0000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299CA615-B10D-4B91-A26B-1DB6CDDB7237}"/>
                </a:ext>
              </a:extLst>
            </p:cNvPr>
            <p:cNvSpPr/>
            <p:nvPr/>
          </p:nvSpPr>
          <p:spPr>
            <a:xfrm>
              <a:off x="5268402" y="1690687"/>
              <a:ext cx="3509838" cy="782167"/>
            </a:xfrm>
            <a:prstGeom prst="rect">
              <a:avLst/>
            </a:prstGeom>
            <a:solidFill>
              <a:srgbClr val="FF0000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6B47D9A2-29A1-40EC-B972-277470B19034}"/>
              </a:ext>
            </a:extLst>
          </p:cNvPr>
          <p:cNvGrpSpPr/>
          <p:nvPr/>
        </p:nvGrpSpPr>
        <p:grpSpPr>
          <a:xfrm>
            <a:off x="2703443" y="2472855"/>
            <a:ext cx="6074795" cy="2862469"/>
            <a:chOff x="2703443" y="2472855"/>
            <a:chExt cx="6074795" cy="2862469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68141AE0-16BF-47B5-92D7-54C55E3EE141}"/>
                </a:ext>
              </a:extLst>
            </p:cNvPr>
            <p:cNvSpPr/>
            <p:nvPr/>
          </p:nvSpPr>
          <p:spPr>
            <a:xfrm>
              <a:off x="2703443" y="2719346"/>
              <a:ext cx="914399" cy="276970"/>
            </a:xfrm>
            <a:prstGeom prst="rect">
              <a:avLst/>
            </a:prstGeom>
            <a:solidFill>
              <a:schemeClr val="accent2">
                <a:lumMod val="75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FEF605C0-75EA-4E95-8A6D-E4BA2B832CF0}"/>
                </a:ext>
              </a:extLst>
            </p:cNvPr>
            <p:cNvSpPr/>
            <p:nvPr/>
          </p:nvSpPr>
          <p:spPr>
            <a:xfrm>
              <a:off x="5268401" y="2472855"/>
              <a:ext cx="3509837" cy="523460"/>
            </a:xfrm>
            <a:prstGeom prst="rect">
              <a:avLst/>
            </a:prstGeom>
            <a:solidFill>
              <a:schemeClr val="accent2">
                <a:lumMod val="75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EF59A6C0-D90A-43C7-8430-E18A77F95CBA}"/>
                </a:ext>
              </a:extLst>
            </p:cNvPr>
            <p:cNvSpPr/>
            <p:nvPr/>
          </p:nvSpPr>
          <p:spPr>
            <a:xfrm>
              <a:off x="5268401" y="4811863"/>
              <a:ext cx="3509837" cy="523461"/>
            </a:xfrm>
            <a:prstGeom prst="rect">
              <a:avLst/>
            </a:prstGeom>
            <a:solidFill>
              <a:schemeClr val="accent2">
                <a:lumMod val="75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CF2C291F-F444-4E09-B580-B218252C1272}"/>
              </a:ext>
            </a:extLst>
          </p:cNvPr>
          <p:cNvGrpSpPr/>
          <p:nvPr/>
        </p:nvGrpSpPr>
        <p:grpSpPr>
          <a:xfrm>
            <a:off x="3617842" y="2719344"/>
            <a:ext cx="5160395" cy="2092519"/>
            <a:chOff x="3617842" y="2719344"/>
            <a:chExt cx="5160395" cy="2092519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16F40FE2-D564-416C-9327-1B538E32C43C}"/>
                </a:ext>
              </a:extLst>
            </p:cNvPr>
            <p:cNvSpPr/>
            <p:nvPr/>
          </p:nvSpPr>
          <p:spPr>
            <a:xfrm>
              <a:off x="3617842" y="2719344"/>
              <a:ext cx="505571" cy="276971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Прямоугольник 18">
              <a:extLst>
                <a:ext uri="{FF2B5EF4-FFF2-40B4-BE49-F238E27FC236}">
                  <a16:creationId xmlns:a16="http://schemas.microsoft.com/office/drawing/2014/main" id="{E3374197-6797-4036-ACF1-2AF35F1DC050}"/>
                </a:ext>
              </a:extLst>
            </p:cNvPr>
            <p:cNvSpPr/>
            <p:nvPr/>
          </p:nvSpPr>
          <p:spPr>
            <a:xfrm>
              <a:off x="5268400" y="4542966"/>
              <a:ext cx="3509837" cy="268897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FC7DD13D-7B30-49C9-B1F8-0C2C0C59BF79}"/>
              </a:ext>
            </a:extLst>
          </p:cNvPr>
          <p:cNvGrpSpPr/>
          <p:nvPr/>
        </p:nvGrpSpPr>
        <p:grpSpPr>
          <a:xfrm>
            <a:off x="1945086" y="2993777"/>
            <a:ext cx="6833150" cy="782167"/>
            <a:chOff x="1945086" y="2993777"/>
            <a:chExt cx="6833150" cy="782167"/>
          </a:xfrm>
        </p:grpSpPr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555C838E-E2D0-4F8D-A5A0-0C2D63431339}"/>
                </a:ext>
              </a:extLst>
            </p:cNvPr>
            <p:cNvSpPr/>
            <p:nvPr/>
          </p:nvSpPr>
          <p:spPr>
            <a:xfrm>
              <a:off x="1945086" y="2996315"/>
              <a:ext cx="505571" cy="296905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BF6257B9-B0E8-4D3C-A661-B8B5D7A3153B}"/>
                </a:ext>
              </a:extLst>
            </p:cNvPr>
            <p:cNvSpPr/>
            <p:nvPr/>
          </p:nvSpPr>
          <p:spPr>
            <a:xfrm>
              <a:off x="5268399" y="2993777"/>
              <a:ext cx="3509837" cy="782167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3" name="Группа 42">
            <a:extLst>
              <a:ext uri="{FF2B5EF4-FFF2-40B4-BE49-F238E27FC236}">
                <a16:creationId xmlns:a16="http://schemas.microsoft.com/office/drawing/2014/main" id="{5D849762-FE18-4A85-8D2C-BF7988656EAF}"/>
              </a:ext>
            </a:extLst>
          </p:cNvPr>
          <p:cNvGrpSpPr/>
          <p:nvPr/>
        </p:nvGrpSpPr>
        <p:grpSpPr>
          <a:xfrm>
            <a:off x="1947731" y="3290682"/>
            <a:ext cx="6830500" cy="1006184"/>
            <a:chOff x="1947731" y="3290682"/>
            <a:chExt cx="6830500" cy="1006184"/>
          </a:xfrm>
        </p:grpSpPr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B295B587-ADFF-4E61-8E6D-50F8841E7E80}"/>
                </a:ext>
              </a:extLst>
            </p:cNvPr>
            <p:cNvSpPr/>
            <p:nvPr/>
          </p:nvSpPr>
          <p:spPr>
            <a:xfrm>
              <a:off x="1947731" y="3290682"/>
              <a:ext cx="1008494" cy="226555"/>
            </a:xfrm>
            <a:prstGeom prst="rect">
              <a:avLst/>
            </a:prstGeom>
            <a:solidFill>
              <a:srgbClr val="7030A0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Прямоугольник 30">
              <a:extLst>
                <a:ext uri="{FF2B5EF4-FFF2-40B4-BE49-F238E27FC236}">
                  <a16:creationId xmlns:a16="http://schemas.microsoft.com/office/drawing/2014/main" id="{415B4EBD-53B6-470B-8EC7-3A6C29A2A592}"/>
                </a:ext>
              </a:extLst>
            </p:cNvPr>
            <p:cNvSpPr/>
            <p:nvPr/>
          </p:nvSpPr>
          <p:spPr>
            <a:xfrm>
              <a:off x="5268395" y="4027969"/>
              <a:ext cx="3509836" cy="268897"/>
            </a:xfrm>
            <a:prstGeom prst="rect">
              <a:avLst/>
            </a:prstGeom>
            <a:solidFill>
              <a:srgbClr val="7030A0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D5D9DB2A-B167-4608-8562-05BAE17A21BE}"/>
              </a:ext>
            </a:extLst>
          </p:cNvPr>
          <p:cNvGrpSpPr/>
          <p:nvPr/>
        </p:nvGrpSpPr>
        <p:grpSpPr>
          <a:xfrm>
            <a:off x="2450654" y="2993777"/>
            <a:ext cx="6327580" cy="1554902"/>
            <a:chOff x="2450654" y="2993777"/>
            <a:chExt cx="6327580" cy="1554902"/>
          </a:xfrm>
        </p:grpSpPr>
        <p:sp>
          <p:nvSpPr>
            <p:cNvPr id="25" name="Прямоугольник 24">
              <a:extLst>
                <a:ext uri="{FF2B5EF4-FFF2-40B4-BE49-F238E27FC236}">
                  <a16:creationId xmlns:a16="http://schemas.microsoft.com/office/drawing/2014/main" id="{238835AA-E64B-42A9-864D-97D4BBFF72A2}"/>
                </a:ext>
              </a:extLst>
            </p:cNvPr>
            <p:cNvSpPr/>
            <p:nvPr/>
          </p:nvSpPr>
          <p:spPr>
            <a:xfrm>
              <a:off x="2450654" y="2993777"/>
              <a:ext cx="505571" cy="296905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Прямоугольник 26">
              <a:extLst>
                <a:ext uri="{FF2B5EF4-FFF2-40B4-BE49-F238E27FC236}">
                  <a16:creationId xmlns:a16="http://schemas.microsoft.com/office/drawing/2014/main" id="{0DBFA08D-3614-4666-AB85-5D8996574AB1}"/>
                </a:ext>
              </a:extLst>
            </p:cNvPr>
            <p:cNvSpPr/>
            <p:nvPr/>
          </p:nvSpPr>
          <p:spPr>
            <a:xfrm>
              <a:off x="5268397" y="3775944"/>
              <a:ext cx="3509837" cy="252025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3" name="Прямоугольник 32">
              <a:extLst>
                <a:ext uri="{FF2B5EF4-FFF2-40B4-BE49-F238E27FC236}">
                  <a16:creationId xmlns:a16="http://schemas.microsoft.com/office/drawing/2014/main" id="{E8A97BA9-9863-4CAC-9058-0597C49B668A}"/>
                </a:ext>
              </a:extLst>
            </p:cNvPr>
            <p:cNvSpPr/>
            <p:nvPr/>
          </p:nvSpPr>
          <p:spPr>
            <a:xfrm>
              <a:off x="5268395" y="4296654"/>
              <a:ext cx="3509837" cy="252025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509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7F2EC8BD-7C1F-46D8-9AC3-B00C9AA7157A}"/>
              </a:ext>
            </a:extLst>
          </p:cNvPr>
          <p:cNvGrpSpPr/>
          <p:nvPr/>
        </p:nvGrpSpPr>
        <p:grpSpPr>
          <a:xfrm>
            <a:off x="1253986" y="4045280"/>
            <a:ext cx="7524245" cy="1828962"/>
            <a:chOff x="1253986" y="4045280"/>
            <a:chExt cx="7524245" cy="1828962"/>
          </a:xfrm>
        </p:grpSpPr>
        <p:sp>
          <p:nvSpPr>
            <p:cNvPr id="35" name="Прямоугольник 34">
              <a:extLst>
                <a:ext uri="{FF2B5EF4-FFF2-40B4-BE49-F238E27FC236}">
                  <a16:creationId xmlns:a16="http://schemas.microsoft.com/office/drawing/2014/main" id="{BCE8A8B8-BCA6-46C7-A423-F00C4260F0A8}"/>
                </a:ext>
              </a:extLst>
            </p:cNvPr>
            <p:cNvSpPr/>
            <p:nvPr/>
          </p:nvSpPr>
          <p:spPr>
            <a:xfrm>
              <a:off x="1253986" y="4045280"/>
              <a:ext cx="1449457" cy="252025"/>
            </a:xfrm>
            <a:prstGeom prst="rect">
              <a:avLst/>
            </a:prstGeom>
            <a:solidFill>
              <a:srgbClr val="FFFF00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7" name="Прямоугольник 36">
              <a:extLst>
                <a:ext uri="{FF2B5EF4-FFF2-40B4-BE49-F238E27FC236}">
                  <a16:creationId xmlns:a16="http://schemas.microsoft.com/office/drawing/2014/main" id="{52325D14-1B80-4C2A-896A-6385CB13B182}"/>
                </a:ext>
              </a:extLst>
            </p:cNvPr>
            <p:cNvSpPr/>
            <p:nvPr/>
          </p:nvSpPr>
          <p:spPr>
            <a:xfrm>
              <a:off x="5268395" y="5331059"/>
              <a:ext cx="3509836" cy="543183"/>
            </a:xfrm>
            <a:prstGeom prst="rect">
              <a:avLst/>
            </a:prstGeom>
            <a:solidFill>
              <a:srgbClr val="FFFF00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07811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Почему не стоит всегда использовать указатели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7F5500AB-D860-4E76-A6A9-0FA26110B868}"/>
              </a:ext>
            </a:extLst>
          </p:cNvPr>
          <p:cNvSpPr/>
          <p:nvPr/>
        </p:nvSpPr>
        <p:spPr>
          <a:xfrm>
            <a:off x="838200" y="1690688"/>
            <a:ext cx="3924631" cy="4428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</a:t>
            </a:r>
            <a:r>
              <a:rPr lang="ru-RU" sz="12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Найти периметр треугольника</a:t>
            </a:r>
            <a:endParaRPr lang="en-US" sz="12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perimA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a,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b,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c)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res = a + b + c;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return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res;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>
              <a:spcBef>
                <a:spcPts val="600"/>
              </a:spcBef>
            </a:pPr>
            <a:endParaRPr lang="en-US" sz="12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perimB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sides[],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size)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res = 0;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 = 0; i &lt; size; i++)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</a:t>
            </a: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if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(a[i] &gt; max)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res = res + sides[i];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}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}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return</a:t>
            </a: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res;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>
              <a:spcBef>
                <a:spcPts val="600"/>
              </a:spcBef>
            </a:pPr>
            <a:endParaRPr lang="ru-RU" sz="1200" dirty="0">
              <a:solidFill>
                <a:schemeClr val="bg2">
                  <a:lumMod val="9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7F3F1A8-9125-451D-A60F-855D9092A7BA}"/>
              </a:ext>
            </a:extLst>
          </p:cNvPr>
          <p:cNvSpPr/>
          <p:nvPr/>
        </p:nvSpPr>
        <p:spPr>
          <a:xfrm>
            <a:off x="5268401" y="1690687"/>
            <a:ext cx="5116001" cy="5044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050" dirty="0" err="1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perimA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t0, a0, zero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</a:t>
            </a:r>
            <a:r>
              <a:rPr lang="en-US" sz="105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t0: res</a:t>
            </a:r>
          </a:p>
          <a:p>
            <a:pPr>
              <a:spcBef>
                <a:spcPts val="600"/>
              </a:spcBef>
            </a:pP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add 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t0, t0, a1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 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t0, t0, a2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 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a0, t0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</a:t>
            </a:r>
          </a:p>
          <a:p>
            <a:pPr>
              <a:spcBef>
                <a:spcPts val="600"/>
              </a:spcBef>
            </a:pPr>
            <a:endParaRPr lang="en-US" sz="1050" b="1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1050" dirty="0" err="1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perimB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t0, zero		</a:t>
            </a:r>
            <a:r>
              <a:rPr lang="en-US" sz="105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t0: i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t1, zero		</a:t>
            </a:r>
            <a:r>
              <a:rPr lang="en-US" sz="105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t1: res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05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compare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slli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t2, t0, 2		</a:t>
            </a:r>
            <a:r>
              <a:rPr lang="en-US" sz="105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t2: i*4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t3, a0, t2		</a:t>
            </a:r>
            <a:r>
              <a:rPr lang="en-US" sz="105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t3: </a:t>
            </a:r>
            <a:r>
              <a:rPr lang="ru-RU" sz="105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адрес </a:t>
            </a:r>
            <a:r>
              <a:rPr lang="en-US" sz="105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sides[i]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lw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t4, 0(t3)		</a:t>
            </a:r>
            <a:r>
              <a:rPr lang="en-US" sz="105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t4: sides[i]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t1, t1, t4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addi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t0, t0, 1		</a:t>
            </a:r>
            <a:r>
              <a:rPr lang="en-US" sz="105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// i++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compare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blt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t0, a1, </a:t>
            </a:r>
            <a:r>
              <a:rPr lang="en-US" sz="105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mv</a:t>
            </a: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a0, t1</a:t>
            </a:r>
          </a:p>
          <a:p>
            <a:pPr>
              <a:spcBef>
                <a:spcPts val="600"/>
              </a:spcBef>
            </a:pPr>
            <a:r>
              <a:rPr lang="en-US" sz="105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lang="en-US" sz="1050" b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ret</a:t>
            </a:r>
          </a:p>
        </p:txBody>
      </p:sp>
    </p:spTree>
    <p:extLst>
      <p:ext uri="{BB962C8B-B14F-4D97-AF65-F5344CB8AC3E}">
        <p14:creationId xmlns:p14="http://schemas.microsoft.com/office/powerpoint/2010/main" val="118766752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56951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Передача больших структур данных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14F013D-8B84-433D-BD40-1E27F2C1B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Другие сложные структуры данных, такие как словари, структуры, связанные списки и т. д., будут следовать той же методологии передачи указателя на структуру данных в качестве аргумента процедуры вместе с любой дополнительной необходимой информацией, такой как количество элементов и т. д.</a:t>
            </a: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Когда возвращаемое значение представляет собой сложную структуру данных, тогда эта структура данных сохраняется в памяти, а процедурой возвращается указатель на нее</a:t>
            </a:r>
          </a:p>
        </p:txBody>
      </p:sp>
    </p:spTree>
    <p:extLst>
      <p:ext uri="{BB962C8B-B14F-4D97-AF65-F5344CB8AC3E}">
        <p14:creationId xmlns:p14="http://schemas.microsoft.com/office/powerpoint/2010/main" val="443485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Карта памяти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9355372" cy="4351338"/>
          </a:xfrm>
        </p:spPr>
        <p:txBody>
          <a:bodyPr/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Большинство языков программирования (в том числе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 используют три отдельных области памяти для данных:</a:t>
            </a:r>
          </a:p>
          <a:p>
            <a:pPr lvl="1"/>
            <a:r>
              <a:rPr lang="en-US" sz="20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Stack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Содержит данные используемые процедурными вызовами</a:t>
            </a:r>
          </a:p>
          <a:p>
            <a:pPr lvl="1"/>
            <a:r>
              <a:rPr lang="en-US" sz="20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Static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Содержит глобальные переменные, которые существуют в течении всего времени жизни программы</a:t>
            </a:r>
          </a:p>
          <a:p>
            <a:pPr lvl="1"/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Heap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Содержит динамически-распределяемые данные</a:t>
            </a:r>
            <a:endParaRPr lang="en-US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2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программист управляет кучей в ручную, размещая новые данные с помощью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malloc()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 освобождая с помощью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free()</a:t>
            </a:r>
          </a:p>
          <a:p>
            <a:pPr lvl="2"/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Python, Java,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и большинстве современных языков, куча управляется автоматически</a:t>
            </a:r>
          </a:p>
          <a:p>
            <a:r>
              <a:rPr lang="en-US" sz="24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: область памяти содержащая программный код</a:t>
            </a:r>
          </a:p>
        </p:txBody>
      </p:sp>
    </p:spTree>
    <p:extLst>
      <p:ext uri="{BB962C8B-B14F-4D97-AF65-F5344CB8AC3E}">
        <p14:creationId xmlns:p14="http://schemas.microsoft.com/office/powerpoint/2010/main" val="3628929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Карта памяти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RISC-V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096" y="1857430"/>
            <a:ext cx="6797703" cy="4351338"/>
          </a:xfrm>
        </p:spPr>
        <p:txBody>
          <a:bodyPr>
            <a:normAutofit/>
          </a:bodyPr>
          <a:lstStyle/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Области </a:t>
            </a:r>
            <a:r>
              <a:rPr lang="en-US" sz="2000" dirty="0">
                <a:solidFill>
                  <a:srgbClr val="7030A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sz="20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Static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и </a:t>
            </a:r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Heap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и располагаются последовательно, начиная с младших адресов</a:t>
            </a:r>
          </a:p>
          <a:p>
            <a:r>
              <a:rPr lang="en-US" sz="2000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Heap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растет в сторону старших адресов</a:t>
            </a:r>
          </a:p>
          <a:p>
            <a:r>
              <a:rPr lang="en-US" sz="2000" dirty="0">
                <a:solidFill>
                  <a:schemeClr val="accent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Stack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начинается со старших адресов и растет к младшим адресам</a:t>
            </a:r>
          </a:p>
          <a:p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(stack pointer)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– указатель на вершину стека</a:t>
            </a:r>
          </a:p>
          <a:p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gp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(global pointer)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– указатель на область </a:t>
            </a:r>
            <a:r>
              <a:rPr lang="en-US" sz="20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Static</a:t>
            </a:r>
            <a:r>
              <a:rPr lang="ru-RU" sz="20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sz="20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Global Data</a:t>
            </a:r>
            <a:r>
              <a:rPr lang="ru-RU" sz="20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646E78E-9B92-48AF-90F0-C00DB491A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64" y="1363410"/>
            <a:ext cx="3648206" cy="533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52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2E4710-50DA-4D70-AC5D-664422B45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1831" y="1690688"/>
            <a:ext cx="3036694" cy="4982076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EDC5F0D3-0D8E-457E-BC9D-01A838A85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Компиляция кода</a:t>
            </a:r>
          </a:p>
        </p:txBody>
      </p:sp>
    </p:spTree>
    <p:extLst>
      <p:ext uri="{BB962C8B-B14F-4D97-AF65-F5344CB8AC3E}">
        <p14:creationId xmlns:p14="http://schemas.microsoft.com/office/powerpoint/2010/main" val="334680844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742C88-3F08-4E69-9B41-FD72E67880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r="55055"/>
          <a:stretch/>
        </p:blipFill>
        <p:spPr>
          <a:xfrm>
            <a:off x="0" y="0"/>
            <a:ext cx="2591185" cy="6858000"/>
          </a:xfrm>
          <a:prstGeom prst="rect">
            <a:avLst/>
          </a:prstGeom>
        </p:spPr>
      </p:pic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95298904-B171-4C19-A009-B50DFF6DB951}"/>
              </a:ext>
            </a:extLst>
          </p:cNvPr>
          <p:cNvGrpSpPr/>
          <p:nvPr/>
        </p:nvGrpSpPr>
        <p:grpSpPr>
          <a:xfrm>
            <a:off x="6271846" y="419622"/>
            <a:ext cx="5920154" cy="6438378"/>
            <a:chOff x="6271846" y="419622"/>
            <a:chExt cx="5920154" cy="6438378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753DACAE-40F9-4397-BB2E-A27FE3288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271846" y="419622"/>
              <a:ext cx="2893512" cy="2743200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DBCFE628-6FAC-410A-ABC9-B5ECF2ACC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315806" y="3162822"/>
              <a:ext cx="3237978" cy="3695178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B33105D9-B0A9-47BF-89BA-8D6D7DCFE9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212389" y="419622"/>
              <a:ext cx="2979611" cy="1462088"/>
            </a:xfrm>
            <a:prstGeom prst="rect">
              <a:avLst/>
            </a:prstGeom>
          </p:spPr>
        </p:pic>
      </p:grp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9791762-BEB2-4684-B50A-23878DD699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45760"/>
          <a:stretch/>
        </p:blipFill>
        <p:spPr>
          <a:xfrm>
            <a:off x="2638216" y="0"/>
            <a:ext cx="3127092" cy="6858000"/>
          </a:xfrm>
          <a:prstGeom prst="rect">
            <a:avLst/>
          </a:prstGeom>
        </p:spPr>
      </p:pic>
      <p:sp>
        <p:nvSpPr>
          <p:cNvPr id="14" name="Стрелка: вправо 13">
            <a:extLst>
              <a:ext uri="{FF2B5EF4-FFF2-40B4-BE49-F238E27FC236}">
                <a16:creationId xmlns:a16="http://schemas.microsoft.com/office/drawing/2014/main" id="{A941269F-D150-4E16-B5CD-9B418EC9EEA1}"/>
              </a:ext>
            </a:extLst>
          </p:cNvPr>
          <p:cNvSpPr/>
          <p:nvPr/>
        </p:nvSpPr>
        <p:spPr>
          <a:xfrm>
            <a:off x="2087718" y="3117915"/>
            <a:ext cx="639837" cy="622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трелка: вправо 14">
            <a:extLst>
              <a:ext uri="{FF2B5EF4-FFF2-40B4-BE49-F238E27FC236}">
                <a16:creationId xmlns:a16="http://schemas.microsoft.com/office/drawing/2014/main" id="{F9FB7693-E258-4255-B400-B038105D056B}"/>
              </a:ext>
            </a:extLst>
          </p:cNvPr>
          <p:cNvSpPr/>
          <p:nvPr/>
        </p:nvSpPr>
        <p:spPr>
          <a:xfrm>
            <a:off x="5400720" y="3117915"/>
            <a:ext cx="639837" cy="622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445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5675" y="2408086"/>
            <a:ext cx="5200650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Побайтовая адресация памяти</a:t>
            </a:r>
          </a:p>
        </p:txBody>
      </p:sp>
    </p:spTree>
    <p:extLst>
      <p:ext uri="{BB962C8B-B14F-4D97-AF65-F5344CB8AC3E}">
        <p14:creationId xmlns:p14="http://schemas.microsoft.com/office/powerpoint/2010/main" val="174326228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F961DB56-BC9E-4EFF-9144-4C462A209226}"/>
              </a:ext>
            </a:extLst>
          </p:cNvPr>
          <p:cNvGrpSpPr/>
          <p:nvPr/>
        </p:nvGrpSpPr>
        <p:grpSpPr>
          <a:xfrm>
            <a:off x="90856" y="419622"/>
            <a:ext cx="5920154" cy="6438378"/>
            <a:chOff x="6271846" y="419622"/>
            <a:chExt cx="5920154" cy="6438378"/>
          </a:xfrm>
        </p:grpSpPr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753DACAE-40F9-4397-BB2E-A27FE3288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271846" y="419622"/>
              <a:ext cx="2893512" cy="2743200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DBCFE628-6FAC-410A-ABC9-B5ECF2ACC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315806" y="3162822"/>
              <a:ext cx="3237978" cy="3695178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B33105D9-B0A9-47BF-89BA-8D6D7DCFE9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2389" y="419622"/>
              <a:ext cx="2979611" cy="1462088"/>
            </a:xfrm>
            <a:prstGeom prst="rect">
              <a:avLst/>
            </a:prstGeom>
          </p:spPr>
        </p:pic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5516BD4B-8FAE-4E95-AAD2-1C661C9B852A}"/>
              </a:ext>
            </a:extLst>
          </p:cNvPr>
          <p:cNvGrpSpPr/>
          <p:nvPr/>
        </p:nvGrpSpPr>
        <p:grpSpPr>
          <a:xfrm>
            <a:off x="6331186" y="889510"/>
            <a:ext cx="3482721" cy="5712842"/>
            <a:chOff x="6784369" y="955497"/>
            <a:chExt cx="3482721" cy="5712842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8BFA79C7-B929-4538-B3CC-E55D12CA9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784369" y="955497"/>
              <a:ext cx="3268980" cy="3168396"/>
            </a:xfrm>
            <a:prstGeom prst="rect">
              <a:avLst/>
            </a:prstGeom>
          </p:spPr>
        </p:pic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F28AB97D-0FDD-4439-A8D7-DC0E3011661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784369" y="4128593"/>
              <a:ext cx="3482721" cy="2539746"/>
            </a:xfrm>
            <a:prstGeom prst="rect">
              <a:avLst/>
            </a:prstGeom>
          </p:spPr>
        </p:pic>
      </p:grp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48A8F23-CDB0-4614-B4DC-DFE2F3AB32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02333" y="0"/>
            <a:ext cx="1989667" cy="6858000"/>
          </a:xfrm>
          <a:prstGeom prst="rect">
            <a:avLst/>
          </a:prstGeom>
        </p:spPr>
      </p:pic>
      <p:sp>
        <p:nvSpPr>
          <p:cNvPr id="14" name="Стрелка: вправо 13">
            <a:extLst>
              <a:ext uri="{FF2B5EF4-FFF2-40B4-BE49-F238E27FC236}">
                <a16:creationId xmlns:a16="http://schemas.microsoft.com/office/drawing/2014/main" id="{61919A00-09D4-45F1-AC76-BCF5187FB62F}"/>
              </a:ext>
            </a:extLst>
          </p:cNvPr>
          <p:cNvSpPr/>
          <p:nvPr/>
        </p:nvSpPr>
        <p:spPr>
          <a:xfrm>
            <a:off x="5070347" y="3117915"/>
            <a:ext cx="639837" cy="622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трелка: вправо 14">
            <a:extLst>
              <a:ext uri="{FF2B5EF4-FFF2-40B4-BE49-F238E27FC236}">
                <a16:creationId xmlns:a16="http://schemas.microsoft.com/office/drawing/2014/main" id="{244628AF-57DD-4F27-B35A-BB63CF2D1739}"/>
              </a:ext>
            </a:extLst>
          </p:cNvPr>
          <p:cNvSpPr/>
          <p:nvPr/>
        </p:nvSpPr>
        <p:spPr>
          <a:xfrm>
            <a:off x="9796363" y="3117914"/>
            <a:ext cx="639837" cy="622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524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08"/>
          <a:stretch/>
        </p:blipFill>
        <p:spPr>
          <a:xfrm>
            <a:off x="3896139" y="1690688"/>
            <a:ext cx="3265584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Выровненный доступ к памяти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0A43F77-BE3F-45B7-9949-549B646532D3}"/>
              </a:ext>
            </a:extLst>
          </p:cNvPr>
          <p:cNvSpPr/>
          <p:nvPr/>
        </p:nvSpPr>
        <p:spPr>
          <a:xfrm>
            <a:off x="5327374" y="3840480"/>
            <a:ext cx="1574358" cy="4134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43ABA-47CB-4352-8645-C7D8F6F36178}"/>
              </a:ext>
            </a:extLst>
          </p:cNvPr>
          <p:cNvSpPr txBox="1"/>
          <p:nvPr/>
        </p:nvSpPr>
        <p:spPr>
          <a:xfrm>
            <a:off x="838200" y="3677882"/>
            <a:ext cx="2280036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dress =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0x8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 Word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C6A665E0-E1AC-43F9-9033-36A2F9158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3011424"/>
              </p:ext>
            </p:extLst>
          </p:nvPr>
        </p:nvGraphicFramePr>
        <p:xfrm>
          <a:off x="8460188" y="3849094"/>
          <a:ext cx="2260628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157">
                  <a:extLst>
                    <a:ext uri="{9D8B030D-6E8A-4147-A177-3AD203B41FA5}">
                      <a16:colId xmlns:a16="http://schemas.microsoft.com/office/drawing/2014/main" val="79915138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95795574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1361011492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827928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67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815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E299B4-75A0-41A4-AB55-C692A4E74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08"/>
          <a:stretch/>
        </p:blipFill>
        <p:spPr>
          <a:xfrm>
            <a:off x="3896139" y="1690688"/>
            <a:ext cx="3265584" cy="36957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0493D44-C18C-4C64-AB6A-E0BE504D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Выровненный доступ к памяти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0A43F77-BE3F-45B7-9949-549B646532D3}"/>
              </a:ext>
            </a:extLst>
          </p:cNvPr>
          <p:cNvSpPr/>
          <p:nvPr/>
        </p:nvSpPr>
        <p:spPr>
          <a:xfrm>
            <a:off x="5319423" y="4245333"/>
            <a:ext cx="1176792" cy="3625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43ABA-47CB-4352-8645-C7D8F6F36178}"/>
              </a:ext>
            </a:extLst>
          </p:cNvPr>
          <p:cNvSpPr txBox="1"/>
          <p:nvPr/>
        </p:nvSpPr>
        <p:spPr>
          <a:xfrm>
            <a:off x="838200" y="3677882"/>
            <a:ext cx="2280036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dress = </a:t>
            </a:r>
            <a:r>
              <a:rPr lang="en-US" dirty="0">
                <a:solidFill>
                  <a:schemeClr val="accent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0x5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 Word</a:t>
            </a:r>
            <a:endParaRPr lang="en-US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C6A665E0-E1AC-43F9-9033-36A2F9158E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8458643"/>
              </p:ext>
            </p:extLst>
          </p:nvPr>
        </p:nvGraphicFramePr>
        <p:xfrm>
          <a:off x="8460188" y="3849094"/>
          <a:ext cx="2260628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157">
                  <a:extLst>
                    <a:ext uri="{9D8B030D-6E8A-4147-A177-3AD203B41FA5}">
                      <a16:colId xmlns:a16="http://schemas.microsoft.com/office/drawing/2014/main" val="79915138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957955749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1361011492"/>
                    </a:ext>
                  </a:extLst>
                </a:gridCol>
                <a:gridCol w="565157">
                  <a:extLst>
                    <a:ext uri="{9D8B030D-6E8A-4147-A177-3AD203B41FA5}">
                      <a16:colId xmlns:a16="http://schemas.microsoft.com/office/drawing/2014/main" val="3827928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ru-RU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67708"/>
                  </a:ext>
                </a:extLst>
              </a:tr>
            </a:tbl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622E334-A497-4BA0-A285-C4DC2C74EFC9}"/>
              </a:ext>
            </a:extLst>
          </p:cNvPr>
          <p:cNvSpPr/>
          <p:nvPr/>
        </p:nvSpPr>
        <p:spPr>
          <a:xfrm>
            <a:off x="6496215" y="3858240"/>
            <a:ext cx="405517" cy="3625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25E952EB-A0B4-4082-BA03-69CE1823AD75}"/>
              </a:ext>
            </a:extLst>
          </p:cNvPr>
          <p:cNvGrpSpPr/>
          <p:nvPr/>
        </p:nvGrpSpPr>
        <p:grpSpPr>
          <a:xfrm>
            <a:off x="2228880" y="3522054"/>
            <a:ext cx="8402013" cy="1334932"/>
            <a:chOff x="2228880" y="3522054"/>
            <a:chExt cx="8402013" cy="1334932"/>
          </a:xfrm>
        </p:grpSpPr>
        <p:grpSp>
          <p:nvGrpSpPr>
            <p:cNvPr id="17" name="Группа 16">
              <a:extLst>
                <a:ext uri="{FF2B5EF4-FFF2-40B4-BE49-F238E27FC236}">
                  <a16:creationId xmlns:a16="http://schemas.microsoft.com/office/drawing/2014/main" id="{52A8ACF8-6F37-4860-BD57-AE28CB5CB9A1}"/>
                </a:ext>
              </a:extLst>
            </p:cNvPr>
            <p:cNvGrpSpPr/>
            <p:nvPr/>
          </p:nvGrpSpPr>
          <p:grpSpPr>
            <a:xfrm>
              <a:off x="2228880" y="3588317"/>
              <a:ext cx="609736" cy="541675"/>
              <a:chOff x="2228880" y="3588317"/>
              <a:chExt cx="609736" cy="541675"/>
            </a:xfrm>
          </p:grpSpPr>
          <p:cxnSp>
            <p:nvCxnSpPr>
              <p:cNvPr id="10" name="Прямая соединительная линия 9">
                <a:extLst>
                  <a:ext uri="{FF2B5EF4-FFF2-40B4-BE49-F238E27FC236}">
                    <a16:creationId xmlns:a16="http://schemas.microsoft.com/office/drawing/2014/main" id="{76BA2E71-9D82-4B9C-B063-6B1161AC11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5933" y="3588317"/>
                <a:ext cx="531121" cy="53112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Прямая соединительная линия 10">
                <a:extLst>
                  <a:ext uri="{FF2B5EF4-FFF2-40B4-BE49-F238E27FC236}">
                    <a16:creationId xmlns:a16="http://schemas.microsoft.com/office/drawing/2014/main" id="{96583BCA-09C3-4B62-9239-DAEDB87106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28880" y="3588317"/>
                <a:ext cx="609736" cy="54167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Группа 17">
              <a:extLst>
                <a:ext uri="{FF2B5EF4-FFF2-40B4-BE49-F238E27FC236}">
                  <a16:creationId xmlns:a16="http://schemas.microsoft.com/office/drawing/2014/main" id="{D17B87D1-14EF-4D42-80C8-C2BA3D82DD30}"/>
                </a:ext>
              </a:extLst>
            </p:cNvPr>
            <p:cNvGrpSpPr/>
            <p:nvPr/>
          </p:nvGrpSpPr>
          <p:grpSpPr>
            <a:xfrm>
              <a:off x="8702274" y="3522054"/>
              <a:ext cx="1928619" cy="1050320"/>
              <a:chOff x="2228880" y="3588317"/>
              <a:chExt cx="609736" cy="541675"/>
            </a:xfrm>
          </p:grpSpPr>
          <p:cxnSp>
            <p:nvCxnSpPr>
              <p:cNvPr id="19" name="Прямая соединительная линия 18">
                <a:extLst>
                  <a:ext uri="{FF2B5EF4-FFF2-40B4-BE49-F238E27FC236}">
                    <a16:creationId xmlns:a16="http://schemas.microsoft.com/office/drawing/2014/main" id="{77D8E617-2C8D-41CF-B5F6-D89D26D6B7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5933" y="3588317"/>
                <a:ext cx="531121" cy="53112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Прямая соединительная линия 19">
                <a:extLst>
                  <a:ext uri="{FF2B5EF4-FFF2-40B4-BE49-F238E27FC236}">
                    <a16:creationId xmlns:a16="http://schemas.microsoft.com/office/drawing/2014/main" id="{AB3A1185-847F-4B81-A592-10529E7D838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28880" y="3588317"/>
                <a:ext cx="609736" cy="54167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Группа 20">
              <a:extLst>
                <a:ext uri="{FF2B5EF4-FFF2-40B4-BE49-F238E27FC236}">
                  <a16:creationId xmlns:a16="http://schemas.microsoft.com/office/drawing/2014/main" id="{92DE44E9-C4AC-48E2-B0FA-6887C7CE7623}"/>
                </a:ext>
              </a:extLst>
            </p:cNvPr>
            <p:cNvGrpSpPr/>
            <p:nvPr/>
          </p:nvGrpSpPr>
          <p:grpSpPr>
            <a:xfrm>
              <a:off x="5180134" y="3806666"/>
              <a:ext cx="1928619" cy="1050320"/>
              <a:chOff x="2228880" y="3588317"/>
              <a:chExt cx="609736" cy="541675"/>
            </a:xfrm>
          </p:grpSpPr>
          <p:cxnSp>
            <p:nvCxnSpPr>
              <p:cNvPr id="22" name="Прямая соединительная линия 21">
                <a:extLst>
                  <a:ext uri="{FF2B5EF4-FFF2-40B4-BE49-F238E27FC236}">
                    <a16:creationId xmlns:a16="http://schemas.microsoft.com/office/drawing/2014/main" id="{280AE8AF-E1B3-4408-A11E-EBAC28B0A3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35933" y="3588317"/>
                <a:ext cx="531121" cy="531121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Прямая соединительная линия 22">
                <a:extLst>
                  <a:ext uri="{FF2B5EF4-FFF2-40B4-BE49-F238E27FC236}">
                    <a16:creationId xmlns:a16="http://schemas.microsoft.com/office/drawing/2014/main" id="{98FB8E7C-5FCD-4C63-BBDF-F08897CFB9E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28880" y="3588317"/>
                <a:ext cx="609736" cy="54167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16953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1806</TotalTime>
  <Words>4983</Words>
  <Application>Microsoft Office PowerPoint</Application>
  <PresentationFormat>Широкоэкранный</PresentationFormat>
  <Paragraphs>999</Paragraphs>
  <Slides>70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70</vt:i4>
      </vt:variant>
    </vt:vector>
  </HeadingPairs>
  <TitlesOfParts>
    <vt:vector size="78" baseType="lpstr">
      <vt:lpstr>Calibri</vt:lpstr>
      <vt:lpstr>Cormorant</vt:lpstr>
      <vt:lpstr>Arial</vt:lpstr>
      <vt:lpstr>HelveticaNeue LT CYR 57 Cond</vt:lpstr>
      <vt:lpstr>Menlo</vt:lpstr>
      <vt:lpstr>Calibri Light</vt:lpstr>
      <vt:lpstr>Cambria Math</vt:lpstr>
      <vt:lpstr>Тема Office</vt:lpstr>
      <vt:lpstr>Архитектуры процессорных систем</vt:lpstr>
      <vt:lpstr>Презентация PowerPoint</vt:lpstr>
      <vt:lpstr>Instruction Set Architecture (ISA)</vt:lpstr>
      <vt:lpstr>Instruction Set Architecture (ISA)</vt:lpstr>
      <vt:lpstr>RISC-V</vt:lpstr>
      <vt:lpstr>Модель процессора RISC-V</vt:lpstr>
      <vt:lpstr>Побайтовая адресация памяти</vt:lpstr>
      <vt:lpstr>Выровненный доступ к памяти</vt:lpstr>
      <vt:lpstr>Выровненный доступ к памяти</vt:lpstr>
      <vt:lpstr>Выровненный доступ к памяти</vt:lpstr>
      <vt:lpstr>Выровненный доступ к памяти</vt:lpstr>
      <vt:lpstr>Выровненный доступ к памяти</vt:lpstr>
      <vt:lpstr>Структура процессора/Язык ассемблера</vt:lpstr>
      <vt:lpstr>ЯВУ vs язык ассемблера</vt:lpstr>
      <vt:lpstr>RISC-V ISA: инструкции</vt:lpstr>
      <vt:lpstr>Вычислительные инструкции</vt:lpstr>
      <vt:lpstr>Инструкции register-immediate</vt:lpstr>
      <vt:lpstr>Инструкции управления программой</vt:lpstr>
      <vt:lpstr>Инструкции безусловного перехода</vt:lpstr>
      <vt:lpstr>Вычисления значений из памяти</vt:lpstr>
      <vt:lpstr>Инструкции загрузки и сохранения (load and store)</vt:lpstr>
      <vt:lpstr>Псевдоинструкции</vt:lpstr>
      <vt:lpstr>Регистры и память</vt:lpstr>
      <vt:lpstr>Работа с константами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RISC-V инструкции</vt:lpstr>
      <vt:lpstr>Презентация PowerPoint</vt:lpstr>
      <vt:lpstr>RISC-V расширения</vt:lpstr>
      <vt:lpstr>RISC-V расширения</vt:lpstr>
      <vt:lpstr>Кодирование инструкций RISC-V</vt:lpstr>
      <vt:lpstr>Презентация PowerPoint</vt:lpstr>
      <vt:lpstr>Презентация PowerPoint</vt:lpstr>
      <vt:lpstr>Представление программы в памяти</vt:lpstr>
      <vt:lpstr>Пример линейной программы</vt:lpstr>
      <vt:lpstr>Условные переходы</vt:lpstr>
      <vt:lpstr>Условные переходы</vt:lpstr>
      <vt:lpstr>Циклы</vt:lpstr>
      <vt:lpstr>Циклы и условные переходы</vt:lpstr>
      <vt:lpstr>Циклы и условные переходы</vt:lpstr>
      <vt:lpstr>Процедуры</vt:lpstr>
      <vt:lpstr>Процедуры</vt:lpstr>
      <vt:lpstr>Управление регистрами при вызове процедуры</vt:lpstr>
      <vt:lpstr>Использование процедур</vt:lpstr>
      <vt:lpstr>Вызов процедур</vt:lpstr>
      <vt:lpstr>Сложности вызова процедур</vt:lpstr>
      <vt:lpstr>Необходимое хранилище для процедур</vt:lpstr>
      <vt:lpstr>Нужен Stack</vt:lpstr>
      <vt:lpstr>RISC-V Stack</vt:lpstr>
      <vt:lpstr>Использование стека</vt:lpstr>
      <vt:lpstr>Соглашение о вызовах </vt:lpstr>
      <vt:lpstr>Пример: использование оберегаемых регистров</vt:lpstr>
      <vt:lpstr>Пример: использование необерегаемых регистров</vt:lpstr>
      <vt:lpstr>Соглашения о вызовах</vt:lpstr>
      <vt:lpstr>Вложенные процедуры</vt:lpstr>
      <vt:lpstr>Передача больших структур данных</vt:lpstr>
      <vt:lpstr>Передача больших структур данных</vt:lpstr>
      <vt:lpstr>Передача больших структур данных</vt:lpstr>
      <vt:lpstr>Передача больших структур данных</vt:lpstr>
      <vt:lpstr>Почему не стоит всегда использовать указатели</vt:lpstr>
      <vt:lpstr>Передача больших структур данных</vt:lpstr>
      <vt:lpstr>Карта памяти</vt:lpstr>
      <vt:lpstr>Карта памяти RISC-V</vt:lpstr>
      <vt:lpstr>Компиляция кода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Архитектура</dc:title>
  <dc:creator>Михаил Попов</dc:creator>
  <cp:lastModifiedBy>Андрей Солодовников</cp:lastModifiedBy>
  <cp:revision>2</cp:revision>
  <dcterms:created xsi:type="dcterms:W3CDTF">2019-09-23T20:07:29Z</dcterms:created>
  <dcterms:modified xsi:type="dcterms:W3CDTF">2024-02-22T14:04:59Z</dcterms:modified>
</cp:coreProperties>
</file>

<file path=docProps/thumbnail.jpeg>
</file>